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4" r:id="rId9"/>
    <p:sldId id="298" r:id="rId10"/>
    <p:sldId id="299" r:id="rId11"/>
    <p:sldId id="265" r:id="rId12"/>
    <p:sldId id="315" r:id="rId13"/>
    <p:sldId id="320" r:id="rId14"/>
    <p:sldId id="312" r:id="rId15"/>
    <p:sldId id="313" r:id="rId16"/>
    <p:sldId id="314" r:id="rId17"/>
    <p:sldId id="300" r:id="rId18"/>
    <p:sldId id="317" r:id="rId19"/>
    <p:sldId id="303" r:id="rId20"/>
    <p:sldId id="306" r:id="rId21"/>
    <p:sldId id="319" r:id="rId22"/>
    <p:sldId id="301" r:id="rId23"/>
    <p:sldId id="307" r:id="rId24"/>
    <p:sldId id="304" r:id="rId25"/>
    <p:sldId id="302" r:id="rId26"/>
    <p:sldId id="305" r:id="rId27"/>
    <p:sldId id="308" r:id="rId28"/>
    <p:sldId id="318" r:id="rId29"/>
    <p:sldId id="272" r:id="rId30"/>
    <p:sldId id="273" r:id="rId31"/>
    <p:sldId id="309" r:id="rId32"/>
    <p:sldId id="274" r:id="rId33"/>
    <p:sldId id="310" r:id="rId34"/>
    <p:sldId id="275" r:id="rId35"/>
    <p:sldId id="27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uNeWKWpe7Cyw4UDBZtNAGw3or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16455-B6C6-4584-90DD-DBCF668E5A8D}">
  <a:tblStyle styleId="{A4C16455-B6C6-4584-90DD-DBCF668E5A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6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1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471d092c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2471d092c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12471d092c2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40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32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49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49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57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03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16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28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154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48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8082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372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751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0736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821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533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16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71d092c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2471d092c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71d092c2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2471d092c2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2471d092c2_0_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71d092c2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2471d092c2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2471d092c2_0_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627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471d092c2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2471d092c2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전역변수로 포인터 배열을 2개 설정한 후, 각 데이터를 저장하는 위치를 따로 지정했는데도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받는 데이터들이 전송받는 과정에서 섞이는 문제 발생</a:t>
            </a:r>
            <a:endParaRPr/>
          </a:p>
        </p:txBody>
      </p:sp>
      <p:sp>
        <p:nvSpPr>
          <p:cNvPr id="344" name="Google Shape;344;g12471d092c2_0_4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471d092c2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2471d092c2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전역변수로 포인터 배열을 2개 설정한 후, 각 데이터를 저장하는 위치를 따로 지정했는데도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받는 데이터들이 전송받는 과정에서 섞이는 문제 발생</a:t>
            </a:r>
            <a:endParaRPr/>
          </a:p>
        </p:txBody>
      </p:sp>
      <p:sp>
        <p:nvSpPr>
          <p:cNvPr id="344" name="Google Shape;344;g12471d092c2_0_4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071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71d092c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12471d092c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71d092c2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71d092c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2471d092c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471d092c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71d092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2471d092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471d092c2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471d092c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2471d092c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12471d092c2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99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471d092c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2471d092c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471d092c2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940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실내, 침대, 베개이(가) 표시된 사진&#10;&#10;자동 생성된 설명">
            <a:extLst>
              <a:ext uri="{FF2B5EF4-FFF2-40B4-BE49-F238E27FC236}">
                <a16:creationId xmlns:a16="http://schemas.microsoft.com/office/drawing/2014/main" id="{DE79A3F2-8F7A-4D92-B80D-70314BFD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" y="-1"/>
            <a:ext cx="8034515" cy="5355885"/>
          </a:xfrm>
          <a:prstGeom prst="rect">
            <a:avLst/>
          </a:prstGeom>
        </p:spPr>
      </p:pic>
      <p:cxnSp>
        <p:nvCxnSpPr>
          <p:cNvPr id="90" name="Google Shape;90;p1"/>
          <p:cNvCxnSpPr/>
          <p:nvPr/>
        </p:nvCxnSpPr>
        <p:spPr>
          <a:xfrm rot="10800000" flipH="1">
            <a:off x="6012160" y="-6783"/>
            <a:ext cx="3131840" cy="14264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"/>
          <p:cNvSpPr/>
          <p:nvPr/>
        </p:nvSpPr>
        <p:spPr>
          <a:xfrm>
            <a:off x="5143500" y="0"/>
            <a:ext cx="4000500" cy="55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" name="Google Shape;92;p1"/>
          <p:cNvCxnSpPr/>
          <p:nvPr/>
        </p:nvCxnSpPr>
        <p:spPr>
          <a:xfrm rot="10800000" flipH="1">
            <a:off x="5313825" y="4257800"/>
            <a:ext cx="3392100" cy="1710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"/>
          <p:cNvSpPr txBox="1"/>
          <p:nvPr/>
        </p:nvSpPr>
        <p:spPr>
          <a:xfrm>
            <a:off x="5284925" y="3552825"/>
            <a:ext cx="342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스위트홈</a:t>
            </a:r>
            <a:endParaRPr sz="3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5627215" y="4556052"/>
            <a:ext cx="27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김혜민, 이민섭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5450325" y="3086900"/>
            <a:ext cx="309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Arduino(ATMega328p) 프로젝트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881814-14ED-4414-9031-0312E9EA9C35}"/>
              </a:ext>
            </a:extLst>
          </p:cNvPr>
          <p:cNvSpPr/>
          <p:nvPr/>
        </p:nvSpPr>
        <p:spPr>
          <a:xfrm flipH="1" flipV="1">
            <a:off x="3859072" y="-6788"/>
            <a:ext cx="1425849" cy="5572199"/>
          </a:xfrm>
          <a:prstGeom prst="rect">
            <a:avLst/>
          </a:prstGeom>
          <a:gradFill>
            <a:gsLst>
              <a:gs pos="0">
                <a:schemeClr val="bg1"/>
              </a:gs>
              <a:gs pos="16000">
                <a:schemeClr val="bg1"/>
              </a:gs>
              <a:gs pos="5900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g12471d092c2_0_262"/>
          <p:cNvSpPr txBox="1"/>
          <p:nvPr/>
        </p:nvSpPr>
        <p:spPr>
          <a:xfrm>
            <a:off x="252826" y="165490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‘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누가 내 방에 들어왔었나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..’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534;p13">
            <a:extLst>
              <a:ext uri="{FF2B5EF4-FFF2-40B4-BE49-F238E27FC236}">
                <a16:creationId xmlns:a16="http://schemas.microsoft.com/office/drawing/2014/main" id="{A4D27511-822F-4B9B-9D48-153C636170AA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2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572995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116748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6" name="Google Shape;182;g12471d092c2_0_152">
            <a:extLst>
              <a:ext uri="{FF2B5EF4-FFF2-40B4-BE49-F238E27FC236}">
                <a16:creationId xmlns:a16="http://schemas.microsoft.com/office/drawing/2014/main" id="{6DD4975C-5679-4062-AC33-BEA5AC7B6A36}"/>
              </a:ext>
            </a:extLst>
          </p:cNvPr>
          <p:cNvSpPr/>
          <p:nvPr/>
        </p:nvSpPr>
        <p:spPr>
          <a:xfrm>
            <a:off x="2065725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LCD_2</a:t>
            </a:r>
            <a:endParaRPr sz="1100" b="1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77B2524-124C-4DD0-897B-010E261F8D05}"/>
              </a:ext>
            </a:extLst>
          </p:cNvPr>
          <p:cNvSpPr/>
          <p:nvPr/>
        </p:nvSpPr>
        <p:spPr>
          <a:xfrm rot="5400000">
            <a:off x="2135003" y="322076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5" name="Google Shape;182;g12471d092c2_0_152">
            <a:extLst>
              <a:ext uri="{FF2B5EF4-FFF2-40B4-BE49-F238E27FC236}">
                <a16:creationId xmlns:a16="http://schemas.microsoft.com/office/drawing/2014/main" id="{751D1337-873E-4609-B6FC-F03FE76F05A8}"/>
              </a:ext>
            </a:extLst>
          </p:cNvPr>
          <p:cNvSpPr/>
          <p:nvPr/>
        </p:nvSpPr>
        <p:spPr>
          <a:xfrm>
            <a:off x="5500995" y="871852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HC-SR04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초음파 거리센서 </a:t>
            </a:r>
            <a:endParaRPr sz="900" b="1" dirty="0"/>
          </a:p>
        </p:txBody>
      </p:sp>
      <p:sp>
        <p:nvSpPr>
          <p:cNvPr id="36" name="Google Shape;182;g12471d092c2_0_152">
            <a:extLst>
              <a:ext uri="{FF2B5EF4-FFF2-40B4-BE49-F238E27FC236}">
                <a16:creationId xmlns:a16="http://schemas.microsoft.com/office/drawing/2014/main" id="{94AFD9D4-5059-4A1E-935C-5991BB8E349D}"/>
              </a:ext>
            </a:extLst>
          </p:cNvPr>
          <p:cNvSpPr/>
          <p:nvPr/>
        </p:nvSpPr>
        <p:spPr>
          <a:xfrm>
            <a:off x="6600120" y="870244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/>
              <a:t>HC-SR501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인체감지센서</a:t>
            </a:r>
            <a:endParaRPr sz="900" b="1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14E26DD-6B00-40D2-A9F7-61955737528F}"/>
              </a:ext>
            </a:extLst>
          </p:cNvPr>
          <p:cNvSpPr/>
          <p:nvPr/>
        </p:nvSpPr>
        <p:spPr>
          <a:xfrm rot="5400000">
            <a:off x="6023703" y="1432556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870442D-59AB-4FF7-AC3F-BDE6EF5898FB}"/>
              </a:ext>
            </a:extLst>
          </p:cNvPr>
          <p:cNvSpPr/>
          <p:nvPr/>
        </p:nvSpPr>
        <p:spPr>
          <a:xfrm rot="5400000">
            <a:off x="6626274" y="1424062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9" name="Google Shape;182;g12471d092c2_0_152">
            <a:extLst>
              <a:ext uri="{FF2B5EF4-FFF2-40B4-BE49-F238E27FC236}">
                <a16:creationId xmlns:a16="http://schemas.microsoft.com/office/drawing/2014/main" id="{C48F3847-6F59-4087-9839-9DC427BD2013}"/>
              </a:ext>
            </a:extLst>
          </p:cNvPr>
          <p:cNvSpPr/>
          <p:nvPr/>
        </p:nvSpPr>
        <p:spPr>
          <a:xfrm>
            <a:off x="8010008" y="18188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RCT</a:t>
            </a:r>
            <a:r>
              <a:rPr lang="ko-KR" altLang="en-US" sz="1100" b="1" dirty="0"/>
              <a:t> 모듈</a:t>
            </a:r>
            <a:endParaRPr sz="1100" b="1" dirty="0"/>
          </a:p>
        </p:txBody>
      </p:sp>
      <p:sp>
        <p:nvSpPr>
          <p:cNvPr id="40" name="Google Shape;182;g12471d092c2_0_152">
            <a:extLst>
              <a:ext uri="{FF2B5EF4-FFF2-40B4-BE49-F238E27FC236}">
                <a16:creationId xmlns:a16="http://schemas.microsoft.com/office/drawing/2014/main" id="{E7E7A950-DD7C-4182-B337-F26F35FAF1B8}"/>
              </a:ext>
            </a:extLst>
          </p:cNvPr>
          <p:cNvSpPr/>
          <p:nvPr/>
        </p:nvSpPr>
        <p:spPr>
          <a:xfrm>
            <a:off x="8010008" y="2523354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RFID</a:t>
            </a:r>
            <a:endParaRPr sz="1100" b="1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95DCCB3-EAE7-47B6-BCF6-E7FE48C5973D}"/>
              </a:ext>
            </a:extLst>
          </p:cNvPr>
          <p:cNvSpPr/>
          <p:nvPr/>
        </p:nvSpPr>
        <p:spPr>
          <a:xfrm rot="10800000">
            <a:off x="7506575" y="19502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F3AA9A-8367-4C6E-AF88-D6F5E1BEEF7A}"/>
              </a:ext>
            </a:extLst>
          </p:cNvPr>
          <p:cNvSpPr/>
          <p:nvPr/>
        </p:nvSpPr>
        <p:spPr>
          <a:xfrm rot="10800000">
            <a:off x="7516184" y="2654818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A71BF44-A6D5-4C25-96AE-55BE77B32801}"/>
              </a:ext>
            </a:extLst>
          </p:cNvPr>
          <p:cNvSpPr/>
          <p:nvPr/>
        </p:nvSpPr>
        <p:spPr>
          <a:xfrm rot="10800000">
            <a:off x="313976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8" name="Google Shape;248;p16"/>
          <p:cNvCxnSpPr/>
          <p:nvPr/>
        </p:nvCxnSpPr>
        <p:spPr>
          <a:xfrm rot="10800000" flipH="1">
            <a:off x="0" y="3075806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6"/>
          <p:cNvCxnSpPr/>
          <p:nvPr/>
        </p:nvCxnSpPr>
        <p:spPr>
          <a:xfrm rot="10800000" flipH="1">
            <a:off x="6228184" y="0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4D413090-407B-47D1-B51D-94C0CF7BC041}"/>
              </a:ext>
            </a:extLst>
          </p:cNvPr>
          <p:cNvSpPr txBox="1"/>
          <p:nvPr/>
        </p:nvSpPr>
        <p:spPr>
          <a:xfrm>
            <a:off x="3321862" y="2060184"/>
            <a:ext cx="250027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71d092c2_0_15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12471d092c2_0_15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g12471d092c2_0_15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81;g12471d092c2_0_152">
            <a:extLst>
              <a:ext uri="{FF2B5EF4-FFF2-40B4-BE49-F238E27FC236}">
                <a16:creationId xmlns:a16="http://schemas.microsoft.com/office/drawing/2014/main" id="{7ED6770E-CD7A-4D4B-B81C-4BBFAC5DB028}"/>
              </a:ext>
            </a:extLst>
          </p:cNvPr>
          <p:cNvSpPr/>
          <p:nvPr/>
        </p:nvSpPr>
        <p:spPr>
          <a:xfrm>
            <a:off x="602713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7" name="Google Shape;181;g12471d092c2_0_152">
            <a:extLst>
              <a:ext uri="{FF2B5EF4-FFF2-40B4-BE49-F238E27FC236}">
                <a16:creationId xmlns:a16="http://schemas.microsoft.com/office/drawing/2014/main" id="{73719D15-39CD-42DB-BB5E-2B525F4DF5C0}"/>
              </a:ext>
            </a:extLst>
          </p:cNvPr>
          <p:cNvSpPr/>
          <p:nvPr/>
        </p:nvSpPr>
        <p:spPr>
          <a:xfrm>
            <a:off x="146466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8" name="Google Shape;182;g12471d092c2_0_152">
            <a:extLst>
              <a:ext uri="{FF2B5EF4-FFF2-40B4-BE49-F238E27FC236}">
                <a16:creationId xmlns:a16="http://schemas.microsoft.com/office/drawing/2014/main" id="{F0394214-B32E-435B-B554-F41BCE952434}"/>
              </a:ext>
            </a:extLst>
          </p:cNvPr>
          <p:cNvSpPr/>
          <p:nvPr/>
        </p:nvSpPr>
        <p:spPr>
          <a:xfrm>
            <a:off x="877821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9" name="Google Shape;182;g12471d092c2_0_152">
            <a:extLst>
              <a:ext uri="{FF2B5EF4-FFF2-40B4-BE49-F238E27FC236}">
                <a16:creationId xmlns:a16="http://schemas.microsoft.com/office/drawing/2014/main" id="{D67B0795-9592-43CB-8DC2-506267D78821}"/>
              </a:ext>
            </a:extLst>
          </p:cNvPr>
          <p:cNvSpPr/>
          <p:nvPr/>
        </p:nvSpPr>
        <p:spPr>
          <a:xfrm>
            <a:off x="2362905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LCD_2</a:t>
            </a:r>
            <a:endParaRPr sz="1100" b="1" dirty="0"/>
          </a:p>
        </p:txBody>
      </p:sp>
      <p:sp>
        <p:nvSpPr>
          <p:cNvPr id="31" name="Google Shape;182;g12471d092c2_0_152">
            <a:extLst>
              <a:ext uri="{FF2B5EF4-FFF2-40B4-BE49-F238E27FC236}">
                <a16:creationId xmlns:a16="http://schemas.microsoft.com/office/drawing/2014/main" id="{719CF636-B1C0-4FFD-8F1F-00AF078EC225}"/>
              </a:ext>
            </a:extLst>
          </p:cNvPr>
          <p:cNvSpPr/>
          <p:nvPr/>
        </p:nvSpPr>
        <p:spPr>
          <a:xfrm>
            <a:off x="123441" y="21739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CDS</a:t>
            </a:r>
            <a:endParaRPr sz="11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ABA6775-C077-48F9-A59D-AAF35843A366}"/>
              </a:ext>
            </a:extLst>
          </p:cNvPr>
          <p:cNvSpPr/>
          <p:nvPr/>
        </p:nvSpPr>
        <p:spPr>
          <a:xfrm>
            <a:off x="940302" y="23053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Google Shape;182;g12471d092c2_0_152">
            <a:extLst>
              <a:ext uri="{FF2B5EF4-FFF2-40B4-BE49-F238E27FC236}">
                <a16:creationId xmlns:a16="http://schemas.microsoft.com/office/drawing/2014/main" id="{E953026A-BDC2-4E0E-9E0B-5287854DA778}"/>
              </a:ext>
            </a:extLst>
          </p:cNvPr>
          <p:cNvSpPr/>
          <p:nvPr/>
        </p:nvSpPr>
        <p:spPr>
          <a:xfrm>
            <a:off x="1158931" y="939807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Tact_sitwch_1</a:t>
            </a:r>
            <a:endParaRPr sz="900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744F7C-844B-4352-ABFB-86FBDC828FB5}"/>
              </a:ext>
            </a:extLst>
          </p:cNvPr>
          <p:cNvSpPr/>
          <p:nvPr/>
        </p:nvSpPr>
        <p:spPr>
          <a:xfrm rot="5400000">
            <a:off x="1713419" y="145541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19988C8-4CA1-48ED-BEBF-C3E162BCE8B8}"/>
              </a:ext>
            </a:extLst>
          </p:cNvPr>
          <p:cNvSpPr/>
          <p:nvPr/>
        </p:nvSpPr>
        <p:spPr>
          <a:xfrm rot="5400000">
            <a:off x="2315990" y="146978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Google Shape;182;g12471d092c2_0_152">
            <a:extLst>
              <a:ext uri="{FF2B5EF4-FFF2-40B4-BE49-F238E27FC236}">
                <a16:creationId xmlns:a16="http://schemas.microsoft.com/office/drawing/2014/main" id="{1FA6EFDB-3745-46A7-B27A-F07784BF83C6}"/>
              </a:ext>
            </a:extLst>
          </p:cNvPr>
          <p:cNvSpPr/>
          <p:nvPr/>
        </p:nvSpPr>
        <p:spPr>
          <a:xfrm>
            <a:off x="2258056" y="938199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Tact_sitwch_2</a:t>
            </a:r>
            <a:endParaRPr sz="900" b="1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8EA5418-4791-417A-A798-6125739AF6FF}"/>
              </a:ext>
            </a:extLst>
          </p:cNvPr>
          <p:cNvSpPr/>
          <p:nvPr/>
        </p:nvSpPr>
        <p:spPr>
          <a:xfrm rot="5400000">
            <a:off x="1713419" y="322824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C5B1656-C458-4A83-8E01-BB3CB9057F2B}"/>
              </a:ext>
            </a:extLst>
          </p:cNvPr>
          <p:cNvSpPr/>
          <p:nvPr/>
        </p:nvSpPr>
        <p:spPr>
          <a:xfrm rot="5400000">
            <a:off x="2432183" y="322076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Google Shape;182;g12471d092c2_0_152">
            <a:extLst>
              <a:ext uri="{FF2B5EF4-FFF2-40B4-BE49-F238E27FC236}">
                <a16:creationId xmlns:a16="http://schemas.microsoft.com/office/drawing/2014/main" id="{104D7B6C-683D-4CCA-82E5-AC148C3B4426}"/>
              </a:ext>
            </a:extLst>
          </p:cNvPr>
          <p:cNvSpPr/>
          <p:nvPr/>
        </p:nvSpPr>
        <p:spPr>
          <a:xfrm>
            <a:off x="5798175" y="871852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HC-SR04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초음파 거리센서 </a:t>
            </a:r>
            <a:endParaRPr sz="900" b="1" dirty="0"/>
          </a:p>
        </p:txBody>
      </p:sp>
      <p:sp>
        <p:nvSpPr>
          <p:cNvPr id="41" name="Google Shape;182;g12471d092c2_0_152">
            <a:extLst>
              <a:ext uri="{FF2B5EF4-FFF2-40B4-BE49-F238E27FC236}">
                <a16:creationId xmlns:a16="http://schemas.microsoft.com/office/drawing/2014/main" id="{699FCBB7-6D99-470A-9EC3-0A876E04CFE7}"/>
              </a:ext>
            </a:extLst>
          </p:cNvPr>
          <p:cNvSpPr/>
          <p:nvPr/>
        </p:nvSpPr>
        <p:spPr>
          <a:xfrm>
            <a:off x="6897300" y="870244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/>
              <a:t>HC-SR501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인체감지센서</a:t>
            </a:r>
            <a:endParaRPr sz="900" b="1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02EE309-13DE-483E-B7E2-F447D030FB02}"/>
              </a:ext>
            </a:extLst>
          </p:cNvPr>
          <p:cNvSpPr/>
          <p:nvPr/>
        </p:nvSpPr>
        <p:spPr>
          <a:xfrm rot="5400000">
            <a:off x="6320883" y="1432556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727929D-3154-4447-90AB-89F148F562B7}"/>
              </a:ext>
            </a:extLst>
          </p:cNvPr>
          <p:cNvSpPr/>
          <p:nvPr/>
        </p:nvSpPr>
        <p:spPr>
          <a:xfrm rot="5400000">
            <a:off x="6923454" y="1424062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4" name="Google Shape;182;g12471d092c2_0_152">
            <a:extLst>
              <a:ext uri="{FF2B5EF4-FFF2-40B4-BE49-F238E27FC236}">
                <a16:creationId xmlns:a16="http://schemas.microsoft.com/office/drawing/2014/main" id="{8C3AC4FF-9E2F-498D-9B8D-DB63698B217E}"/>
              </a:ext>
            </a:extLst>
          </p:cNvPr>
          <p:cNvSpPr/>
          <p:nvPr/>
        </p:nvSpPr>
        <p:spPr>
          <a:xfrm>
            <a:off x="8307188" y="18188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RCT</a:t>
            </a:r>
            <a:r>
              <a:rPr lang="ko-KR" altLang="en-US" sz="1100" b="1" dirty="0"/>
              <a:t> 모듈</a:t>
            </a:r>
            <a:endParaRPr sz="1100" b="1" dirty="0"/>
          </a:p>
        </p:txBody>
      </p:sp>
      <p:sp>
        <p:nvSpPr>
          <p:cNvPr id="45" name="Google Shape;182;g12471d092c2_0_152">
            <a:extLst>
              <a:ext uri="{FF2B5EF4-FFF2-40B4-BE49-F238E27FC236}">
                <a16:creationId xmlns:a16="http://schemas.microsoft.com/office/drawing/2014/main" id="{8B4CB542-6040-42DF-95E2-A0F157903D3A}"/>
              </a:ext>
            </a:extLst>
          </p:cNvPr>
          <p:cNvSpPr/>
          <p:nvPr/>
        </p:nvSpPr>
        <p:spPr>
          <a:xfrm>
            <a:off x="8307188" y="2523354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RFID</a:t>
            </a:r>
            <a:endParaRPr sz="1100" b="1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E2A1E7D-1401-4206-81C3-A05CFE3F278A}"/>
              </a:ext>
            </a:extLst>
          </p:cNvPr>
          <p:cNvSpPr/>
          <p:nvPr/>
        </p:nvSpPr>
        <p:spPr>
          <a:xfrm rot="10800000">
            <a:off x="7803755" y="19502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D6D19548-E975-4309-B601-C229874D56DE}"/>
              </a:ext>
            </a:extLst>
          </p:cNvPr>
          <p:cNvSpPr/>
          <p:nvPr/>
        </p:nvSpPr>
        <p:spPr>
          <a:xfrm rot="10800000">
            <a:off x="7813364" y="2654818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F20E4DE-176B-4AA6-97ED-A9C35ADB892F}"/>
              </a:ext>
            </a:extLst>
          </p:cNvPr>
          <p:cNvSpPr/>
          <p:nvPr/>
        </p:nvSpPr>
        <p:spPr>
          <a:xfrm rot="5400000">
            <a:off x="6364159" y="324294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6AA068D-CFCA-4EC0-A795-7504F2E00F61}"/>
              </a:ext>
            </a:extLst>
          </p:cNvPr>
          <p:cNvSpPr/>
          <p:nvPr/>
        </p:nvSpPr>
        <p:spPr>
          <a:xfrm rot="5400000">
            <a:off x="6966730" y="323445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1" name="Google Shape;182;g12471d092c2_0_152">
            <a:extLst>
              <a:ext uri="{FF2B5EF4-FFF2-40B4-BE49-F238E27FC236}">
                <a16:creationId xmlns:a16="http://schemas.microsoft.com/office/drawing/2014/main" id="{B005BE58-2042-4E77-9E96-EF1AE02C4C76}"/>
              </a:ext>
            </a:extLst>
          </p:cNvPr>
          <p:cNvSpPr/>
          <p:nvPr/>
        </p:nvSpPr>
        <p:spPr>
          <a:xfrm>
            <a:off x="703437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서보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SG90</a:t>
            </a:r>
          </a:p>
        </p:txBody>
      </p:sp>
      <p:sp>
        <p:nvSpPr>
          <p:cNvPr id="52" name="Google Shape;182;g12471d092c2_0_152">
            <a:extLst>
              <a:ext uri="{FF2B5EF4-FFF2-40B4-BE49-F238E27FC236}">
                <a16:creationId xmlns:a16="http://schemas.microsoft.com/office/drawing/2014/main" id="{3A1A1520-BAFF-4E4D-9EDE-440214E32C95}"/>
              </a:ext>
            </a:extLst>
          </p:cNvPr>
          <p:cNvSpPr/>
          <p:nvPr/>
        </p:nvSpPr>
        <p:spPr>
          <a:xfrm>
            <a:off x="561859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스탭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28BYJ -48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77D1A765-FA59-4B3B-9B1D-A815F3950426}"/>
              </a:ext>
            </a:extLst>
          </p:cNvPr>
          <p:cNvSpPr/>
          <p:nvPr/>
        </p:nvSpPr>
        <p:spPr>
          <a:xfrm rot="10800000">
            <a:off x="343694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0A3543B5-F9F9-4CFB-B94A-B751E37596C9}"/>
              </a:ext>
            </a:extLst>
          </p:cNvPr>
          <p:cNvSpPr/>
          <p:nvPr/>
        </p:nvSpPr>
        <p:spPr>
          <a:xfrm>
            <a:off x="3457447" y="2319954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9239-01D5-4EB3-A09C-4CBADA9053A0}"/>
              </a:ext>
            </a:extLst>
          </p:cNvPr>
          <p:cNvSpPr txBox="1"/>
          <p:nvPr/>
        </p:nvSpPr>
        <p:spPr>
          <a:xfrm>
            <a:off x="4030594" y="1966429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34" name="Google Shape;534;p13">
            <a:extLst>
              <a:ext uri="{FF2B5EF4-FFF2-40B4-BE49-F238E27FC236}">
                <a16:creationId xmlns:a16="http://schemas.microsoft.com/office/drawing/2014/main" id="{D1AE4A1C-B3DB-43BE-A902-E3CC69B7927F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58;g12471d092c2_0_310">
            <a:extLst>
              <a:ext uri="{FF2B5EF4-FFF2-40B4-BE49-F238E27FC236}">
                <a16:creationId xmlns:a16="http://schemas.microsoft.com/office/drawing/2014/main" id="{785B5C7F-41DA-459C-A48E-23F7297B7935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파싱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20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58;g12471d092c2_0_310">
            <a:extLst>
              <a:ext uri="{FF2B5EF4-FFF2-40B4-BE49-F238E27FC236}">
                <a16:creationId xmlns:a16="http://schemas.microsoft.com/office/drawing/2014/main" id="{48DA89C5-7C13-4CCE-818B-13D414F0D97D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파싱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데이터파싱(1)">
            <a:hlinkClick r:id="" action="ppaction://media"/>
            <a:extLst>
              <a:ext uri="{FF2B5EF4-FFF2-40B4-BE49-F238E27FC236}">
                <a16:creationId xmlns:a16="http://schemas.microsoft.com/office/drawing/2014/main" id="{4667B481-8C16-4737-98A2-AEDF25AB6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01407" y="527538"/>
            <a:ext cx="2570594" cy="4568690"/>
          </a:xfrm>
          <a:prstGeom prst="rect">
            <a:avLst/>
          </a:prstGeom>
        </p:spPr>
      </p:pic>
      <p:pic>
        <p:nvPicPr>
          <p:cNvPr id="4" name="데이터파싱(2)">
            <a:hlinkClick r:id="" action="ppaction://media"/>
            <a:extLst>
              <a:ext uri="{FF2B5EF4-FFF2-40B4-BE49-F238E27FC236}">
                <a16:creationId xmlns:a16="http://schemas.microsoft.com/office/drawing/2014/main" id="{37E8825B-49FD-45A1-A396-1D070C5BF3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4098" y="527538"/>
            <a:ext cx="2570594" cy="45686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5E8257-C1FC-4549-AA04-EF7C6384E1C2}"/>
              </a:ext>
            </a:extLst>
          </p:cNvPr>
          <p:cNvSpPr/>
          <p:nvPr/>
        </p:nvSpPr>
        <p:spPr>
          <a:xfrm>
            <a:off x="7525222" y="1926526"/>
            <a:ext cx="1548247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C3E882-0CBF-4114-BF2F-48F14EBDF04A}"/>
              </a:ext>
            </a:extLst>
          </p:cNvPr>
          <p:cNvSpPr/>
          <p:nvPr/>
        </p:nvSpPr>
        <p:spPr>
          <a:xfrm>
            <a:off x="369440" y="2048532"/>
            <a:ext cx="1548247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1</a:t>
            </a:r>
          </a:p>
        </p:txBody>
      </p:sp>
    </p:spTree>
    <p:extLst>
      <p:ext uri="{BB962C8B-B14F-4D97-AF65-F5344CB8AC3E}">
        <p14:creationId xmlns:p14="http://schemas.microsoft.com/office/powerpoint/2010/main" val="1376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58;g12471d092c2_0_310">
            <a:extLst>
              <a:ext uri="{FF2B5EF4-FFF2-40B4-BE49-F238E27FC236}">
                <a16:creationId xmlns:a16="http://schemas.microsoft.com/office/drawing/2014/main" id="{48DA89C5-7C13-4CCE-818B-13D414F0D97D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파싱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FA3E3-29DD-4124-82E3-A971115E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" y="1352257"/>
            <a:ext cx="5227320" cy="9048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81CACD-55E1-4A64-BCBF-4E42DE5D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852" y="1334613"/>
            <a:ext cx="3295148" cy="3037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DD538-E9DE-471B-8760-643EF2724059}"/>
              </a:ext>
            </a:extLst>
          </p:cNvPr>
          <p:cNvSpPr txBox="1"/>
          <p:nvPr/>
        </p:nvSpPr>
        <p:spPr>
          <a:xfrm>
            <a:off x="0" y="739413"/>
            <a:ext cx="507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모듈의 상태</a:t>
            </a:r>
            <a:r>
              <a:rPr lang="en-US" altLang="ko-KR" dirty="0"/>
              <a:t>(ON/OFF)</a:t>
            </a:r>
            <a:r>
              <a:rPr lang="ko-KR" altLang="en-US" dirty="0"/>
              <a:t>를 주기적으로 알리기 위한 </a:t>
            </a:r>
            <a:r>
              <a:rPr lang="en-US" altLang="ko-KR" dirty="0"/>
              <a:t>‘DATA1’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Status</a:t>
            </a:r>
            <a:r>
              <a:rPr lang="en-US" altLang="ko-KR" dirty="0"/>
              <a:t> # </a:t>
            </a:r>
            <a:r>
              <a:rPr lang="en-US" altLang="ko-KR" dirty="0" err="1"/>
              <a:t>servodata</a:t>
            </a:r>
            <a:r>
              <a:rPr lang="en-US" altLang="ko-KR" dirty="0"/>
              <a:t> # </a:t>
            </a:r>
            <a:r>
              <a:rPr lang="en-US" altLang="ko-KR" dirty="0" err="1"/>
              <a:t>stepdata</a:t>
            </a:r>
            <a:r>
              <a:rPr lang="en-US" altLang="ko-KR" dirty="0"/>
              <a:t> # </a:t>
            </a:r>
            <a:r>
              <a:rPr lang="en-US" altLang="ko-KR" dirty="0" err="1"/>
              <a:t>securitydata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D9A07-26B1-4769-8709-4D6B44BDB7C1}"/>
              </a:ext>
            </a:extLst>
          </p:cNvPr>
          <p:cNvSpPr txBox="1"/>
          <p:nvPr/>
        </p:nvSpPr>
        <p:spPr>
          <a:xfrm>
            <a:off x="1152425" y="3776750"/>
            <a:ext cx="448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사람이 센싱이 </a:t>
            </a:r>
            <a:r>
              <a:rPr lang="ko-KR" altLang="en-US" dirty="0" err="1"/>
              <a:t>됐을때의</a:t>
            </a:r>
            <a:r>
              <a:rPr lang="ko-KR" altLang="en-US" dirty="0"/>
              <a:t> 시간을 보내주기 위한 </a:t>
            </a:r>
            <a:r>
              <a:rPr lang="en-US" altLang="ko-KR" dirty="0"/>
              <a:t>‘DATA2’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Time</a:t>
            </a:r>
            <a:r>
              <a:rPr lang="en-US" altLang="ko-KR" dirty="0"/>
              <a:t> # Month # Day # Year # Hour # minute # second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B940C4-BE31-4C29-959A-136479155BE2}"/>
              </a:ext>
            </a:extLst>
          </p:cNvPr>
          <p:cNvSpPr txBox="1"/>
          <p:nvPr/>
        </p:nvSpPr>
        <p:spPr>
          <a:xfrm>
            <a:off x="1420091" y="2473036"/>
            <a:ext cx="4135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통신선로로 두개의 데이터를 보내기 때문에 </a:t>
            </a:r>
            <a:r>
              <a:rPr lang="ko-KR" altLang="en-US" dirty="0" err="1"/>
              <a:t>수신측에서</a:t>
            </a:r>
            <a:r>
              <a:rPr lang="ko-KR" altLang="en-US" dirty="0"/>
              <a:t> 데이터를 </a:t>
            </a:r>
            <a:r>
              <a:rPr lang="ko-KR" altLang="en-US" dirty="0" err="1"/>
              <a:t>받았을때</a:t>
            </a:r>
            <a:endParaRPr lang="en-US" altLang="ko-KR" dirty="0"/>
          </a:p>
          <a:p>
            <a:r>
              <a:rPr lang="ko-KR" altLang="en-US" dirty="0"/>
              <a:t>무슨 데이터인지 확인하기 위한 문자열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34730EC-36E5-4BAE-8D14-9CA3BF82EFFA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64923" y="1487200"/>
            <a:ext cx="1647400" cy="106293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B6E35B-16E8-4A10-9AB2-3E19BD8790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3325" y="3395724"/>
            <a:ext cx="1219606" cy="370146"/>
          </a:xfrm>
          <a:prstGeom prst="bentConnector3">
            <a:avLst>
              <a:gd name="adj1" fmla="val 1011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BCEBFF-7688-4059-B367-E256057ADEC7}"/>
              </a:ext>
            </a:extLst>
          </p:cNvPr>
          <p:cNvCxnSpPr/>
          <p:nvPr/>
        </p:nvCxnSpPr>
        <p:spPr>
          <a:xfrm>
            <a:off x="1038056" y="4190600"/>
            <a:ext cx="2557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190A1C-ED31-43EE-AA8D-4F7E88AD6E3C}"/>
              </a:ext>
            </a:extLst>
          </p:cNvPr>
          <p:cNvSpPr/>
          <p:nvPr/>
        </p:nvSpPr>
        <p:spPr>
          <a:xfrm>
            <a:off x="7523017" y="509941"/>
            <a:ext cx="1548247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</p:spTree>
    <p:extLst>
      <p:ext uri="{BB962C8B-B14F-4D97-AF65-F5344CB8AC3E}">
        <p14:creationId xmlns:p14="http://schemas.microsoft.com/office/powerpoint/2010/main" val="21465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58;g12471d092c2_0_310">
            <a:extLst>
              <a:ext uri="{FF2B5EF4-FFF2-40B4-BE49-F238E27FC236}">
                <a16:creationId xmlns:a16="http://schemas.microsoft.com/office/drawing/2014/main" id="{48DA89C5-7C13-4CCE-818B-13D414F0D97D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파싱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4EC7C4-4B9A-4452-9278-89985EDE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34" y="0"/>
            <a:ext cx="435115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9100-DE62-4113-83DE-E82DBC7B3236}"/>
              </a:ext>
            </a:extLst>
          </p:cNvPr>
          <p:cNvSpPr txBox="1"/>
          <p:nvPr/>
        </p:nvSpPr>
        <p:spPr>
          <a:xfrm>
            <a:off x="214282" y="1832245"/>
            <a:ext cx="47225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 객체를 이용한 데이터 파싱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indexOf</a:t>
            </a:r>
            <a:r>
              <a:rPr lang="en-US" altLang="ko-KR" dirty="0"/>
              <a:t>(</a:t>
            </a:r>
            <a:r>
              <a:rPr lang="ko-KR" altLang="en-US" dirty="0"/>
              <a:t>찾을 문자</a:t>
            </a:r>
            <a:r>
              <a:rPr lang="en-US" altLang="ko-KR" dirty="0"/>
              <a:t>, </a:t>
            </a:r>
            <a:r>
              <a:rPr lang="ko-KR" altLang="en-US" dirty="0"/>
              <a:t>검색시작위치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찾을 문자의 </a:t>
            </a:r>
            <a:r>
              <a:rPr lang="ko-KR" altLang="en-US" dirty="0" err="1"/>
              <a:t>인덱스값</a:t>
            </a:r>
            <a:r>
              <a:rPr lang="ko-KR" altLang="en-US" dirty="0"/>
              <a:t>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int length - </a:t>
            </a:r>
            <a:r>
              <a:rPr lang="ko-KR" altLang="en-US" dirty="0"/>
              <a:t>문자열의 길이</a:t>
            </a:r>
            <a:r>
              <a:rPr lang="en-US" altLang="ko-KR" dirty="0"/>
              <a:t>, </a:t>
            </a:r>
            <a:r>
              <a:rPr lang="ko-KR" altLang="en-US" dirty="0"/>
              <a:t>문자열 마지막 글자의       </a:t>
            </a:r>
          </a:p>
          <a:p>
            <a:r>
              <a:rPr lang="ko-KR" altLang="en-US" dirty="0"/>
              <a:t>                   인덱스 값보다 </a:t>
            </a:r>
            <a:r>
              <a:rPr lang="en-US" altLang="ko-KR" dirty="0"/>
              <a:t>1 </a:t>
            </a:r>
            <a:r>
              <a:rPr lang="ko-KR" altLang="en-US" dirty="0"/>
              <a:t>더 큰 값을 얻기 위해서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substring( </a:t>
            </a:r>
            <a:r>
              <a:rPr lang="ko-KR" altLang="en-US" dirty="0"/>
              <a:t>추출 시작 위치</a:t>
            </a:r>
            <a:r>
              <a:rPr lang="en-US" altLang="ko-KR" dirty="0"/>
              <a:t>, </a:t>
            </a:r>
            <a:r>
              <a:rPr lang="ko-KR" altLang="en-US" dirty="0"/>
              <a:t>추출 위치 끝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- </a:t>
            </a:r>
            <a:r>
              <a:rPr lang="ko-KR" altLang="en-US" dirty="0"/>
              <a:t>문자 추출</a:t>
            </a:r>
            <a:r>
              <a:rPr lang="en-US" altLang="ko-KR" dirty="0"/>
              <a:t>, </a:t>
            </a:r>
            <a:r>
              <a:rPr lang="ko-KR" altLang="en-US" dirty="0"/>
              <a:t>주의할 사항으로 추출 위치 끝은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추출 할 문자의 다음 인덱스 값까지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F87CD60-E5EE-4430-9384-A43660C3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8" y="755128"/>
            <a:ext cx="3597510" cy="8055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D9486-5C0B-4B1D-9B86-FDC3FF82A3C5}"/>
              </a:ext>
            </a:extLst>
          </p:cNvPr>
          <p:cNvSpPr/>
          <p:nvPr/>
        </p:nvSpPr>
        <p:spPr>
          <a:xfrm>
            <a:off x="7519439" y="142858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776DB-4053-4BF0-9D3D-302762D8643A}"/>
              </a:ext>
            </a:extLst>
          </p:cNvPr>
          <p:cNvSpPr txBox="1"/>
          <p:nvPr/>
        </p:nvSpPr>
        <p:spPr>
          <a:xfrm>
            <a:off x="139870" y="1223882"/>
            <a:ext cx="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인덱스값</a:t>
            </a:r>
            <a:endParaRPr lang="ko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8386E-1887-41E9-9166-C2FF0D6E3D8B}"/>
              </a:ext>
            </a:extLst>
          </p:cNvPr>
          <p:cNvSpPr txBox="1"/>
          <p:nvPr/>
        </p:nvSpPr>
        <p:spPr>
          <a:xfrm>
            <a:off x="150104" y="854086"/>
            <a:ext cx="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Str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12607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58;g12471d092c2_0_310">
            <a:extLst>
              <a:ext uri="{FF2B5EF4-FFF2-40B4-BE49-F238E27FC236}">
                <a16:creationId xmlns:a16="http://schemas.microsoft.com/office/drawing/2014/main" id="{48DA89C5-7C13-4CCE-818B-13D414F0D97D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데이터 파싱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4EC7C4-4B9A-4452-9278-89985EDE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05" y="0"/>
            <a:ext cx="4945535" cy="5846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9100-DE62-4113-83DE-E82DBC7B3236}"/>
              </a:ext>
            </a:extLst>
          </p:cNvPr>
          <p:cNvSpPr txBox="1"/>
          <p:nvPr/>
        </p:nvSpPr>
        <p:spPr>
          <a:xfrm>
            <a:off x="158875" y="937484"/>
            <a:ext cx="47225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받은 데이터를 스트링형으로 저장한 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Substring</a:t>
            </a:r>
            <a:r>
              <a:rPr lang="ko-KR" altLang="en-US" dirty="0"/>
              <a:t>을 이용해 데이터의 첫번째 문자열을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추출한 값을 확인하여 무슨 데이터인지 구분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>
                <a:solidFill>
                  <a:schemeClr val="accent6"/>
                </a:solidFill>
              </a:rPr>
              <a:t>추출값</a:t>
            </a:r>
            <a:r>
              <a:rPr lang="en-US" altLang="ko-KR" dirty="0">
                <a:solidFill>
                  <a:schemeClr val="accent6"/>
                </a:solidFill>
              </a:rPr>
              <a:t>		</a:t>
            </a:r>
            <a:r>
              <a:rPr lang="ko-KR" altLang="en-US" dirty="0">
                <a:solidFill>
                  <a:schemeClr val="accent6"/>
                </a:solidFill>
              </a:rPr>
              <a:t>구분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/>
              <a:t>	status 	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	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ko-KR" altLang="en-US" dirty="0"/>
              <a:t>장비 상태데이터</a:t>
            </a:r>
            <a:endParaRPr lang="en-US" altLang="ko-KR" dirty="0"/>
          </a:p>
          <a:p>
            <a:r>
              <a:rPr lang="en-US" altLang="ko-KR" dirty="0"/>
              <a:t>	Time	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	</a:t>
            </a:r>
            <a:r>
              <a:rPr lang="ko-KR" altLang="en-US" dirty="0"/>
              <a:t>시간데이터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자른 뒤 지정된 </a:t>
            </a:r>
            <a:r>
              <a:rPr lang="en-US" altLang="ko-KR" dirty="0"/>
              <a:t>string</a:t>
            </a:r>
            <a:r>
              <a:rPr lang="ko-KR" altLang="en-US" dirty="0"/>
              <a:t> 변수에 저장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BD447C-B898-4FB7-B615-A9D9C3BAA592}"/>
              </a:ext>
            </a:extLst>
          </p:cNvPr>
          <p:cNvSpPr/>
          <p:nvPr/>
        </p:nvSpPr>
        <p:spPr>
          <a:xfrm>
            <a:off x="7519439" y="142858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1</a:t>
            </a:r>
          </a:p>
        </p:txBody>
      </p:sp>
    </p:spTree>
    <p:extLst>
      <p:ext uri="{BB962C8B-B14F-4D97-AF65-F5344CB8AC3E}">
        <p14:creationId xmlns:p14="http://schemas.microsoft.com/office/powerpoint/2010/main" val="170405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602713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146466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5" name="Google Shape;182;g12471d092c2_0_152">
            <a:extLst>
              <a:ext uri="{FF2B5EF4-FFF2-40B4-BE49-F238E27FC236}">
                <a16:creationId xmlns:a16="http://schemas.microsoft.com/office/drawing/2014/main" id="{EEECE1F1-3D27-4C28-94F9-BD3AE011084B}"/>
              </a:ext>
            </a:extLst>
          </p:cNvPr>
          <p:cNvSpPr/>
          <p:nvPr/>
        </p:nvSpPr>
        <p:spPr>
          <a:xfrm>
            <a:off x="877821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9" name="Google Shape;182;g12471d092c2_0_152">
            <a:extLst>
              <a:ext uri="{FF2B5EF4-FFF2-40B4-BE49-F238E27FC236}">
                <a16:creationId xmlns:a16="http://schemas.microsoft.com/office/drawing/2014/main" id="{74B6B3C7-EDE4-4C35-B383-EC8301A42BD5}"/>
              </a:ext>
            </a:extLst>
          </p:cNvPr>
          <p:cNvSpPr/>
          <p:nvPr/>
        </p:nvSpPr>
        <p:spPr>
          <a:xfrm>
            <a:off x="1158931" y="939807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Tact_sitwch_1</a:t>
            </a:r>
            <a:endParaRPr sz="900" b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4739F17-9876-4AD1-B633-5A9159927C29}"/>
              </a:ext>
            </a:extLst>
          </p:cNvPr>
          <p:cNvSpPr/>
          <p:nvPr/>
        </p:nvSpPr>
        <p:spPr>
          <a:xfrm rot="5400000">
            <a:off x="1713419" y="145541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43CD981-ADF4-4A26-9866-D82F221EC1BA}"/>
              </a:ext>
            </a:extLst>
          </p:cNvPr>
          <p:cNvSpPr/>
          <p:nvPr/>
        </p:nvSpPr>
        <p:spPr>
          <a:xfrm rot="5400000">
            <a:off x="2315990" y="146978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Google Shape;182;g12471d092c2_0_152">
            <a:extLst>
              <a:ext uri="{FF2B5EF4-FFF2-40B4-BE49-F238E27FC236}">
                <a16:creationId xmlns:a16="http://schemas.microsoft.com/office/drawing/2014/main" id="{8E039E11-27B6-4C52-A5E9-8740A46694C6}"/>
              </a:ext>
            </a:extLst>
          </p:cNvPr>
          <p:cNvSpPr/>
          <p:nvPr/>
        </p:nvSpPr>
        <p:spPr>
          <a:xfrm>
            <a:off x="2258056" y="938199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Tact_sitwch_2</a:t>
            </a:r>
            <a:endParaRPr sz="900" b="1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E23E8EA-0376-4A79-BE9B-B9A6580BEE6F}"/>
              </a:ext>
            </a:extLst>
          </p:cNvPr>
          <p:cNvSpPr/>
          <p:nvPr/>
        </p:nvSpPr>
        <p:spPr>
          <a:xfrm rot="5400000">
            <a:off x="1713419" y="322824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2D40662-9828-4C1D-A42D-68F5E947B1F8}"/>
              </a:ext>
            </a:extLst>
          </p:cNvPr>
          <p:cNvSpPr/>
          <p:nvPr/>
        </p:nvSpPr>
        <p:spPr>
          <a:xfrm rot="5400000">
            <a:off x="6364159" y="324294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E5CF5437-3164-4644-A323-26E5FD8924F9}"/>
              </a:ext>
            </a:extLst>
          </p:cNvPr>
          <p:cNvSpPr/>
          <p:nvPr/>
        </p:nvSpPr>
        <p:spPr>
          <a:xfrm rot="5400000">
            <a:off x="6966730" y="323445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5" name="Google Shape;182;g12471d092c2_0_152">
            <a:extLst>
              <a:ext uri="{FF2B5EF4-FFF2-40B4-BE49-F238E27FC236}">
                <a16:creationId xmlns:a16="http://schemas.microsoft.com/office/drawing/2014/main" id="{1EDD4B20-FE28-4540-B668-FFD6B9BB13F6}"/>
              </a:ext>
            </a:extLst>
          </p:cNvPr>
          <p:cNvSpPr/>
          <p:nvPr/>
        </p:nvSpPr>
        <p:spPr>
          <a:xfrm>
            <a:off x="703437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서보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SG90</a:t>
            </a:r>
          </a:p>
        </p:txBody>
      </p:sp>
      <p:sp>
        <p:nvSpPr>
          <p:cNvPr id="46" name="Google Shape;182;g12471d092c2_0_152">
            <a:extLst>
              <a:ext uri="{FF2B5EF4-FFF2-40B4-BE49-F238E27FC236}">
                <a16:creationId xmlns:a16="http://schemas.microsoft.com/office/drawing/2014/main" id="{33E89F90-8F2D-49FF-8CDE-499CA10F397A}"/>
              </a:ext>
            </a:extLst>
          </p:cNvPr>
          <p:cNvSpPr/>
          <p:nvPr/>
        </p:nvSpPr>
        <p:spPr>
          <a:xfrm>
            <a:off x="561859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스탭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28BYJ -48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A71BF44-A6D5-4C25-96AE-55BE77B32801}"/>
              </a:ext>
            </a:extLst>
          </p:cNvPr>
          <p:cNvSpPr/>
          <p:nvPr/>
        </p:nvSpPr>
        <p:spPr>
          <a:xfrm rot="10800000">
            <a:off x="343694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8D3B85-9C59-4E1A-B138-96A196A50922}"/>
              </a:ext>
            </a:extLst>
          </p:cNvPr>
          <p:cNvSpPr/>
          <p:nvPr/>
        </p:nvSpPr>
        <p:spPr>
          <a:xfrm>
            <a:off x="3457447" y="2319954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D71388-C885-4A16-B973-F2788F1736AA}"/>
              </a:ext>
            </a:extLst>
          </p:cNvPr>
          <p:cNvSpPr txBox="1"/>
          <p:nvPr/>
        </p:nvSpPr>
        <p:spPr>
          <a:xfrm>
            <a:off x="4030594" y="1966429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</a:t>
            </a:r>
          </a:p>
        </p:txBody>
      </p: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58;g12471d092c2_0_310">
            <a:extLst>
              <a:ext uri="{FF2B5EF4-FFF2-40B4-BE49-F238E27FC236}">
                <a16:creationId xmlns:a16="http://schemas.microsoft.com/office/drawing/2014/main" id="{48DA89C5-7C13-4CCE-818B-13D414F0D97D}"/>
              </a:ext>
            </a:extLst>
          </p:cNvPr>
          <p:cNvSpPr txBox="1"/>
          <p:nvPr/>
        </p:nvSpPr>
        <p:spPr>
          <a:xfrm>
            <a:off x="214282" y="142858"/>
            <a:ext cx="551328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002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58;g12471d092c2_0_310">
            <a:extLst>
              <a:ext uri="{FF2B5EF4-FFF2-40B4-BE49-F238E27FC236}">
                <a16:creationId xmlns:a16="http://schemas.microsoft.com/office/drawing/2014/main" id="{2754FD5C-271E-450F-9553-9621EB62D557}"/>
              </a:ext>
            </a:extLst>
          </p:cNvPr>
          <p:cNvSpPr txBox="1"/>
          <p:nvPr/>
        </p:nvSpPr>
        <p:spPr>
          <a:xfrm>
            <a:off x="214282" y="142858"/>
            <a:ext cx="551328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서보모터">
            <a:hlinkClick r:id="" action="ppaction://media"/>
            <a:extLst>
              <a:ext uri="{FF2B5EF4-FFF2-40B4-BE49-F238E27FC236}">
                <a16:creationId xmlns:a16="http://schemas.microsoft.com/office/drawing/2014/main" id="{C2D8462E-49F6-4246-A0F8-EA41D2D1B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7338" y="615435"/>
            <a:ext cx="2483756" cy="4414356"/>
          </a:xfrm>
          <a:prstGeom prst="rect">
            <a:avLst/>
          </a:prstGeom>
        </p:spPr>
      </p:pic>
      <p:pic>
        <p:nvPicPr>
          <p:cNvPr id="3" name="커튼">
            <a:hlinkClick r:id="" action="ppaction://media"/>
            <a:extLst>
              <a:ext uri="{FF2B5EF4-FFF2-40B4-BE49-F238E27FC236}">
                <a16:creationId xmlns:a16="http://schemas.microsoft.com/office/drawing/2014/main" id="{AAD8F916-D4E5-417F-87DB-5C9304CFDD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0834" y="615435"/>
            <a:ext cx="2483756" cy="4414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DADFCA-43ED-499E-BB38-77E44E7D52A8}"/>
              </a:ext>
            </a:extLst>
          </p:cNvPr>
          <p:cNvSpPr txBox="1"/>
          <p:nvPr/>
        </p:nvSpPr>
        <p:spPr>
          <a:xfrm>
            <a:off x="820230" y="615435"/>
            <a:ext cx="143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서보모터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6DAF2-F8A3-40B1-B106-87FC8BDADC29}"/>
              </a:ext>
            </a:extLst>
          </p:cNvPr>
          <p:cNvSpPr txBox="1"/>
          <p:nvPr/>
        </p:nvSpPr>
        <p:spPr>
          <a:xfrm>
            <a:off x="7505048" y="615831"/>
            <a:ext cx="143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스탭모터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0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58;g12471d092c2_0_310">
            <a:extLst>
              <a:ext uri="{FF2B5EF4-FFF2-40B4-BE49-F238E27FC236}">
                <a16:creationId xmlns:a16="http://schemas.microsoft.com/office/drawing/2014/main" id="{2754FD5C-271E-450F-9553-9621EB62D557}"/>
              </a:ext>
            </a:extLst>
          </p:cNvPr>
          <p:cNvSpPr txBox="1"/>
          <p:nvPr/>
        </p:nvSpPr>
        <p:spPr>
          <a:xfrm>
            <a:off x="214282" y="142858"/>
            <a:ext cx="551328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4E06CD9-3097-4CD6-809D-2BD18E3E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2" y="759456"/>
            <a:ext cx="3333750" cy="304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FFC8E3-44E9-425B-BC4F-12A50DFC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61" y="674609"/>
            <a:ext cx="2336656" cy="30838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1B792E6-5A32-4019-8218-9317A92A9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716" y="700503"/>
            <a:ext cx="2172536" cy="311278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A59777-D47C-43A1-A4E8-8E6ECCA93E8F}"/>
              </a:ext>
            </a:extLst>
          </p:cNvPr>
          <p:cNvSpPr/>
          <p:nvPr/>
        </p:nvSpPr>
        <p:spPr>
          <a:xfrm>
            <a:off x="3536271" y="2568098"/>
            <a:ext cx="720900" cy="3238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8291A-4094-4A09-9F58-F16BF88EB2A3}"/>
              </a:ext>
            </a:extLst>
          </p:cNvPr>
          <p:cNvSpPr txBox="1"/>
          <p:nvPr/>
        </p:nvSpPr>
        <p:spPr>
          <a:xfrm>
            <a:off x="495276" y="3739502"/>
            <a:ext cx="361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외부 인터럽트를 발생시키기 위한 셋팅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6D12F-814C-4DBF-B1D7-67B4B94430A3}"/>
              </a:ext>
            </a:extLst>
          </p:cNvPr>
          <p:cNvSpPr txBox="1"/>
          <p:nvPr/>
        </p:nvSpPr>
        <p:spPr>
          <a:xfrm>
            <a:off x="4656077" y="3758409"/>
            <a:ext cx="484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누를 때 </a:t>
            </a:r>
            <a:r>
              <a:rPr lang="ko-KR" altLang="en-US" dirty="0" err="1"/>
              <a:t>체터링방지를</a:t>
            </a:r>
            <a:r>
              <a:rPr lang="ko-KR" altLang="en-US" dirty="0"/>
              <a:t> 위해</a:t>
            </a:r>
            <a:r>
              <a:rPr lang="en-US" altLang="ko-KR" dirty="0"/>
              <a:t> </a:t>
            </a:r>
            <a:r>
              <a:rPr lang="en-US" altLang="ko-KR" dirty="0" err="1"/>
              <a:t>millis</a:t>
            </a:r>
            <a:r>
              <a:rPr lang="en-US" altLang="ko-KR" dirty="0"/>
              <a:t>()</a:t>
            </a:r>
            <a:r>
              <a:rPr lang="ko-KR" altLang="en-US" dirty="0"/>
              <a:t> 함수 사용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41A244-E38A-45C9-A0B1-444E5DDB707D}"/>
              </a:ext>
            </a:extLst>
          </p:cNvPr>
          <p:cNvSpPr/>
          <p:nvPr/>
        </p:nvSpPr>
        <p:spPr>
          <a:xfrm>
            <a:off x="7494987" y="52581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1</a:t>
            </a:r>
          </a:p>
        </p:txBody>
      </p:sp>
    </p:spTree>
    <p:extLst>
      <p:ext uri="{BB962C8B-B14F-4D97-AF65-F5344CB8AC3E}">
        <p14:creationId xmlns:p14="http://schemas.microsoft.com/office/powerpoint/2010/main" val="126356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500034" y="1571618"/>
            <a:ext cx="3714776" cy="2643206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 rot="-5400000">
            <a:off x="316147" y="2184133"/>
            <a:ext cx="576064" cy="779794"/>
          </a:xfrm>
          <a:prstGeom prst="blockArc">
            <a:avLst>
              <a:gd name="adj1" fmla="val 10800000"/>
              <a:gd name="adj2" fmla="val 0"/>
              <a:gd name="adj3" fmla="val 18180"/>
            </a:avLst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0" y="4371950"/>
            <a:ext cx="9144000" cy="77155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451812" y="571154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504F4A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000" b="0" i="0" u="none" strike="noStrike" cap="none">
              <a:solidFill>
                <a:srgbClr val="504F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83426" y="2012828"/>
            <a:ext cx="37830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ko-KR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1 ::</a:t>
            </a:r>
            <a:r>
              <a:rPr 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</a:t>
            </a:r>
            <a:r>
              <a:rPr 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목적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ko-KR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2 ::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lang="en-US" altLang="ko-KR" sz="1800" b="1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en-US" altLang="ko-KR" b="1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  - </a:t>
            </a:r>
            <a:r>
              <a:rPr lang="ko-KR" altLang="en-US" b="1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결선도</a:t>
            </a:r>
            <a:endParaRPr lang="en-US" altLang="ko-KR" b="1" dirty="0">
              <a:solidFill>
                <a:srgbClr val="F2F2F2"/>
              </a:solidFill>
              <a:latin typeface="Malgun Gothic"/>
              <a:ea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ko-KR" altLang="en-US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  </a:t>
            </a:r>
            <a:r>
              <a:rPr lang="en-US" altLang="ko-KR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- </a:t>
            </a:r>
            <a:r>
              <a:rPr lang="ko-KR" altLang="en-US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사용 </a:t>
            </a:r>
            <a:r>
              <a:rPr lang="ko-KR" altLang="en-US" b="1" dirty="0">
                <a:solidFill>
                  <a:srgbClr val="F2F2F2"/>
                </a:solidFill>
                <a:latin typeface="Malgun Gothic"/>
                <a:ea typeface="Malgun Gothic"/>
                <a:sym typeface="Malgun Gothic"/>
              </a:rPr>
              <a:t>모듈 및 장치</a:t>
            </a:r>
            <a:endParaRPr b="1" i="0" u="none" strike="noStrike" cap="none" dirty="0">
              <a:solidFill>
                <a:srgbClr val="F2F2F2"/>
              </a:solidFill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718112" y="935654"/>
            <a:ext cx="1325100" cy="714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572000" y="1571618"/>
            <a:ext cx="3929090" cy="2643206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 rot="5400000">
            <a:off x="8174327" y="2184133"/>
            <a:ext cx="576064" cy="779794"/>
          </a:xfrm>
          <a:prstGeom prst="blockArc">
            <a:avLst>
              <a:gd name="adj1" fmla="val 10800000"/>
              <a:gd name="adj2" fmla="val 0"/>
              <a:gd name="adj3" fmla="val 18180"/>
            </a:avLst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643390" y="2009820"/>
            <a:ext cx="38577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ko-KR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3 ::</a:t>
            </a:r>
            <a:r>
              <a:rPr 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주요 기능 및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설명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</a:pPr>
            <a:r>
              <a:rPr lang="ko-KR" sz="18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4 </a:t>
            </a:r>
            <a:r>
              <a:rPr lang="en-US" alt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:: </a:t>
            </a:r>
            <a:r>
              <a:rPr lang="ko-KR" altLang="en-US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</a:t>
            </a:r>
            <a:r>
              <a:rPr lang="ko-KR" sz="1800" b="1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해결</a:t>
            </a:r>
            <a:endParaRPr sz="18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58;g12471d092c2_0_310">
            <a:extLst>
              <a:ext uri="{FF2B5EF4-FFF2-40B4-BE49-F238E27FC236}">
                <a16:creationId xmlns:a16="http://schemas.microsoft.com/office/drawing/2014/main" id="{9C49D9F0-ACC7-48A7-937B-50D8563BDDE3}"/>
              </a:ext>
            </a:extLst>
          </p:cNvPr>
          <p:cNvSpPr txBox="1"/>
          <p:nvPr/>
        </p:nvSpPr>
        <p:spPr>
          <a:xfrm>
            <a:off x="214282" y="142858"/>
            <a:ext cx="551328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B32D1-61C0-4D07-91CF-CC37429C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15" y="666076"/>
            <a:ext cx="4908562" cy="4666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254E0-EF62-4900-BFF4-64BE5D776FF2}"/>
              </a:ext>
            </a:extLst>
          </p:cNvPr>
          <p:cNvSpPr txBox="1"/>
          <p:nvPr/>
        </p:nvSpPr>
        <p:spPr>
          <a:xfrm>
            <a:off x="5727562" y="668674"/>
            <a:ext cx="4029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보드</a:t>
            </a:r>
            <a:r>
              <a:rPr lang="en-US" altLang="ko-KR" dirty="0"/>
              <a:t>1</a:t>
            </a:r>
            <a:r>
              <a:rPr lang="ko-KR" altLang="en-US" dirty="0"/>
              <a:t>에서 보낸 데이터를 받고 비교하여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데이터에 따른</a:t>
            </a:r>
            <a:r>
              <a:rPr lang="en-US" altLang="ko-KR" dirty="0"/>
              <a:t> </a:t>
            </a:r>
            <a:r>
              <a:rPr lang="ko-KR" altLang="en-US" dirty="0" err="1"/>
              <a:t>서보모터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스탭모터가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BA6107-34C9-4244-837A-296998893188}"/>
              </a:ext>
            </a:extLst>
          </p:cNvPr>
          <p:cNvSpPr/>
          <p:nvPr/>
        </p:nvSpPr>
        <p:spPr>
          <a:xfrm>
            <a:off x="7519439" y="142858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4C4E9C1-FC12-4565-9065-421578DB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860" y="3080267"/>
            <a:ext cx="3613062" cy="417328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5F8333-C51E-489E-A1F5-DB8D641F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793" y="1397121"/>
            <a:ext cx="5501113" cy="17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534;p13">
            <a:extLst>
              <a:ext uri="{FF2B5EF4-FFF2-40B4-BE49-F238E27FC236}">
                <a16:creationId xmlns:a16="http://schemas.microsoft.com/office/drawing/2014/main" id="{FD3F8985-3C1D-4952-8442-B56043856AD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58;g12471d092c2_0_310">
            <a:extLst>
              <a:ext uri="{FF2B5EF4-FFF2-40B4-BE49-F238E27FC236}">
                <a16:creationId xmlns:a16="http://schemas.microsoft.com/office/drawing/2014/main" id="{9C49D9F0-ACC7-48A7-937B-50D8563BDDE3}"/>
              </a:ext>
            </a:extLst>
          </p:cNvPr>
          <p:cNvSpPr txBox="1"/>
          <p:nvPr/>
        </p:nvSpPr>
        <p:spPr>
          <a:xfrm>
            <a:off x="214282" y="142858"/>
            <a:ext cx="551328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BA6107-34C9-4244-837A-296998893188}"/>
              </a:ext>
            </a:extLst>
          </p:cNvPr>
          <p:cNvSpPr/>
          <p:nvPr/>
        </p:nvSpPr>
        <p:spPr>
          <a:xfrm>
            <a:off x="7519439" y="142858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EF260-2766-4F7E-9339-00BFB58C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57" y="1490827"/>
            <a:ext cx="6610700" cy="108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73493-636D-4918-9886-16340B823F8C}"/>
              </a:ext>
            </a:extLst>
          </p:cNvPr>
          <p:cNvSpPr txBox="1"/>
          <p:nvPr/>
        </p:nvSpPr>
        <p:spPr>
          <a:xfrm>
            <a:off x="2301945" y="3010184"/>
            <a:ext cx="5631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모듈과 장비의 상태를 확인하기 위해 데이터 전송 </a:t>
            </a:r>
          </a:p>
        </p:txBody>
      </p:sp>
    </p:spTree>
    <p:extLst>
      <p:ext uri="{BB962C8B-B14F-4D97-AF65-F5344CB8AC3E}">
        <p14:creationId xmlns:p14="http://schemas.microsoft.com/office/powerpoint/2010/main" val="132771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6469097" y="185922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1906624" y="185296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5" name="Google Shape;182;g12471d092c2_0_152">
            <a:extLst>
              <a:ext uri="{FF2B5EF4-FFF2-40B4-BE49-F238E27FC236}">
                <a16:creationId xmlns:a16="http://schemas.microsoft.com/office/drawing/2014/main" id="{EEECE1F1-3D27-4C28-94F9-BD3AE011084B}"/>
              </a:ext>
            </a:extLst>
          </p:cNvPr>
          <p:cNvSpPr/>
          <p:nvPr/>
        </p:nvSpPr>
        <p:spPr>
          <a:xfrm>
            <a:off x="1319781" y="364001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7" name="Google Shape;182;g12471d092c2_0_152">
            <a:extLst>
              <a:ext uri="{FF2B5EF4-FFF2-40B4-BE49-F238E27FC236}">
                <a16:creationId xmlns:a16="http://schemas.microsoft.com/office/drawing/2014/main" id="{108E8655-DC4D-4ACE-BE6F-86E7037C7D7B}"/>
              </a:ext>
            </a:extLst>
          </p:cNvPr>
          <p:cNvSpPr/>
          <p:nvPr/>
        </p:nvSpPr>
        <p:spPr>
          <a:xfrm>
            <a:off x="565401" y="215867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CDS</a:t>
            </a:r>
            <a:endParaRPr sz="1100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522BCF1-48D3-430B-A5B5-43421E349AD6}"/>
              </a:ext>
            </a:extLst>
          </p:cNvPr>
          <p:cNvSpPr/>
          <p:nvPr/>
        </p:nvSpPr>
        <p:spPr>
          <a:xfrm>
            <a:off x="1382262" y="229014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E23E8EA-0376-4A79-BE9B-B9A6580BEE6F}"/>
              </a:ext>
            </a:extLst>
          </p:cNvPr>
          <p:cNvSpPr/>
          <p:nvPr/>
        </p:nvSpPr>
        <p:spPr>
          <a:xfrm rot="5400000">
            <a:off x="2155379" y="321300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Google Shape;534;p13">
            <a:extLst>
              <a:ext uri="{FF2B5EF4-FFF2-40B4-BE49-F238E27FC236}">
                <a16:creationId xmlns:a16="http://schemas.microsoft.com/office/drawing/2014/main" id="{7C2CE87B-0B59-4F71-9A10-62D9C96197E0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58;g12471d092c2_0_310">
            <a:extLst>
              <a:ext uri="{FF2B5EF4-FFF2-40B4-BE49-F238E27FC236}">
                <a16:creationId xmlns:a16="http://schemas.microsoft.com/office/drawing/2014/main" id="{BA95B60E-572F-432A-BBCA-387B4850FD60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휴대폰 충전 여부 확인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14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534;p13">
            <a:extLst>
              <a:ext uri="{FF2B5EF4-FFF2-40B4-BE49-F238E27FC236}">
                <a16:creationId xmlns:a16="http://schemas.microsoft.com/office/drawing/2014/main" id="{7C2CE87B-0B59-4F71-9A10-62D9C96197E0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58;g12471d092c2_0_310">
            <a:extLst>
              <a:ext uri="{FF2B5EF4-FFF2-40B4-BE49-F238E27FC236}">
                <a16:creationId xmlns:a16="http://schemas.microsoft.com/office/drawing/2014/main" id="{CE55F5F4-BBB0-41C6-995F-B198D8FB4039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휴대폰 충전 여부 확인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조도센서">
            <a:hlinkClick r:id="" action="ppaction://media"/>
            <a:extLst>
              <a:ext uri="{FF2B5EF4-FFF2-40B4-BE49-F238E27FC236}">
                <a16:creationId xmlns:a16="http://schemas.microsoft.com/office/drawing/2014/main" id="{A27B8CB5-E2F5-4075-B598-FA63541A2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2309" y="615435"/>
            <a:ext cx="2518203" cy="44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534;p13">
            <a:extLst>
              <a:ext uri="{FF2B5EF4-FFF2-40B4-BE49-F238E27FC236}">
                <a16:creationId xmlns:a16="http://schemas.microsoft.com/office/drawing/2014/main" id="{7C2CE87B-0B59-4F71-9A10-62D9C96197E0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58;g12471d092c2_0_310">
            <a:extLst>
              <a:ext uri="{FF2B5EF4-FFF2-40B4-BE49-F238E27FC236}">
                <a16:creationId xmlns:a16="http://schemas.microsoft.com/office/drawing/2014/main" id="{861CDE9A-2DC7-42DE-926B-086A33DCD436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휴대폰 충전 여부 확인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746E7DC3-F6F1-4F42-8885-3F07EC31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996" y="897426"/>
            <a:ext cx="3170526" cy="3148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2654A7-A939-4610-B0D8-F7AEF7A5979C}"/>
              </a:ext>
            </a:extLst>
          </p:cNvPr>
          <p:cNvSpPr/>
          <p:nvPr/>
        </p:nvSpPr>
        <p:spPr>
          <a:xfrm>
            <a:off x="7494987" y="52581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1</a:t>
            </a:r>
          </a:p>
        </p:txBody>
      </p:sp>
    </p:spTree>
    <p:extLst>
      <p:ext uri="{BB962C8B-B14F-4D97-AF65-F5344CB8AC3E}">
        <p14:creationId xmlns:p14="http://schemas.microsoft.com/office/powerpoint/2010/main" val="267727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548611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92364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6" name="Google Shape;182;g12471d092c2_0_152">
            <a:extLst>
              <a:ext uri="{FF2B5EF4-FFF2-40B4-BE49-F238E27FC236}">
                <a16:creationId xmlns:a16="http://schemas.microsoft.com/office/drawing/2014/main" id="{6DD4975C-5679-4062-AC33-BEA5AC7B6A36}"/>
              </a:ext>
            </a:extLst>
          </p:cNvPr>
          <p:cNvSpPr/>
          <p:nvPr/>
        </p:nvSpPr>
        <p:spPr>
          <a:xfrm>
            <a:off x="1821885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LCD_2</a:t>
            </a:r>
            <a:endParaRPr sz="1100" b="1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77B2524-124C-4DD0-897B-010E261F8D05}"/>
              </a:ext>
            </a:extLst>
          </p:cNvPr>
          <p:cNvSpPr/>
          <p:nvPr/>
        </p:nvSpPr>
        <p:spPr>
          <a:xfrm rot="5400000">
            <a:off x="1891163" y="322076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5" name="Google Shape;182;g12471d092c2_0_152">
            <a:extLst>
              <a:ext uri="{FF2B5EF4-FFF2-40B4-BE49-F238E27FC236}">
                <a16:creationId xmlns:a16="http://schemas.microsoft.com/office/drawing/2014/main" id="{751D1337-873E-4609-B6FC-F03FE76F05A8}"/>
              </a:ext>
            </a:extLst>
          </p:cNvPr>
          <p:cNvSpPr/>
          <p:nvPr/>
        </p:nvSpPr>
        <p:spPr>
          <a:xfrm>
            <a:off x="5257155" y="871852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HC-SR04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초음파 거리센서 </a:t>
            </a:r>
            <a:endParaRPr sz="900" b="1" dirty="0"/>
          </a:p>
        </p:txBody>
      </p:sp>
      <p:sp>
        <p:nvSpPr>
          <p:cNvPr id="36" name="Google Shape;182;g12471d092c2_0_152">
            <a:extLst>
              <a:ext uri="{FF2B5EF4-FFF2-40B4-BE49-F238E27FC236}">
                <a16:creationId xmlns:a16="http://schemas.microsoft.com/office/drawing/2014/main" id="{94AFD9D4-5059-4A1E-935C-5991BB8E349D}"/>
              </a:ext>
            </a:extLst>
          </p:cNvPr>
          <p:cNvSpPr/>
          <p:nvPr/>
        </p:nvSpPr>
        <p:spPr>
          <a:xfrm>
            <a:off x="6356280" y="870244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/>
              <a:t>HC-SR501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인체감지센서</a:t>
            </a:r>
            <a:endParaRPr sz="900" b="1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14E26DD-6B00-40D2-A9F7-61955737528F}"/>
              </a:ext>
            </a:extLst>
          </p:cNvPr>
          <p:cNvSpPr/>
          <p:nvPr/>
        </p:nvSpPr>
        <p:spPr>
          <a:xfrm rot="5400000">
            <a:off x="5779863" y="1432556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870442D-59AB-4FF7-AC3F-BDE6EF5898FB}"/>
              </a:ext>
            </a:extLst>
          </p:cNvPr>
          <p:cNvSpPr/>
          <p:nvPr/>
        </p:nvSpPr>
        <p:spPr>
          <a:xfrm rot="5400000">
            <a:off x="6382434" y="1424062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9" name="Google Shape;182;g12471d092c2_0_152">
            <a:extLst>
              <a:ext uri="{FF2B5EF4-FFF2-40B4-BE49-F238E27FC236}">
                <a16:creationId xmlns:a16="http://schemas.microsoft.com/office/drawing/2014/main" id="{C48F3847-6F59-4087-9839-9DC427BD2013}"/>
              </a:ext>
            </a:extLst>
          </p:cNvPr>
          <p:cNvSpPr/>
          <p:nvPr/>
        </p:nvSpPr>
        <p:spPr>
          <a:xfrm>
            <a:off x="7766168" y="18188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RCT</a:t>
            </a:r>
            <a:r>
              <a:rPr lang="ko-KR" altLang="en-US" sz="1100" b="1" dirty="0"/>
              <a:t> 모듈</a:t>
            </a:r>
            <a:endParaRPr sz="1100" b="1" dirty="0"/>
          </a:p>
        </p:txBody>
      </p:sp>
      <p:sp>
        <p:nvSpPr>
          <p:cNvPr id="40" name="Google Shape;182;g12471d092c2_0_152">
            <a:extLst>
              <a:ext uri="{FF2B5EF4-FFF2-40B4-BE49-F238E27FC236}">
                <a16:creationId xmlns:a16="http://schemas.microsoft.com/office/drawing/2014/main" id="{E7E7A950-DD7C-4182-B337-F26F35FAF1B8}"/>
              </a:ext>
            </a:extLst>
          </p:cNvPr>
          <p:cNvSpPr/>
          <p:nvPr/>
        </p:nvSpPr>
        <p:spPr>
          <a:xfrm>
            <a:off x="7766168" y="2523354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RFID</a:t>
            </a:r>
            <a:endParaRPr sz="1100" b="1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95DCCB3-EAE7-47B6-BCF6-E7FE48C5973D}"/>
              </a:ext>
            </a:extLst>
          </p:cNvPr>
          <p:cNvSpPr/>
          <p:nvPr/>
        </p:nvSpPr>
        <p:spPr>
          <a:xfrm rot="10800000">
            <a:off x="7262735" y="19502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0F3AA9A-8367-4C6E-AF88-D6F5E1BEEF7A}"/>
              </a:ext>
            </a:extLst>
          </p:cNvPr>
          <p:cNvSpPr/>
          <p:nvPr/>
        </p:nvSpPr>
        <p:spPr>
          <a:xfrm rot="10800000">
            <a:off x="7272344" y="2654818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A71BF44-A6D5-4C25-96AE-55BE77B32801}"/>
              </a:ext>
            </a:extLst>
          </p:cNvPr>
          <p:cNvSpPr/>
          <p:nvPr/>
        </p:nvSpPr>
        <p:spPr>
          <a:xfrm rot="10800000">
            <a:off x="289592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534;p13">
            <a:extLst>
              <a:ext uri="{FF2B5EF4-FFF2-40B4-BE49-F238E27FC236}">
                <a16:creationId xmlns:a16="http://schemas.microsoft.com/office/drawing/2014/main" id="{1DBC26D0-2267-4E19-9F7A-1471ED4EA1E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8;g12471d092c2_0_310">
            <a:extLst>
              <a:ext uri="{FF2B5EF4-FFF2-40B4-BE49-F238E27FC236}">
                <a16:creationId xmlns:a16="http://schemas.microsoft.com/office/drawing/2014/main" id="{0DD6C529-497A-423F-8B28-7A48ACB0EB17}"/>
              </a:ext>
            </a:extLst>
          </p:cNvPr>
          <p:cNvSpPr txBox="1"/>
          <p:nvPr/>
        </p:nvSpPr>
        <p:spPr>
          <a:xfrm>
            <a:off x="214282" y="142858"/>
            <a:ext cx="580551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‘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누가 내 방에 들어왔었나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..’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9770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534;p13">
            <a:extLst>
              <a:ext uri="{FF2B5EF4-FFF2-40B4-BE49-F238E27FC236}">
                <a16:creationId xmlns:a16="http://schemas.microsoft.com/office/drawing/2014/main" id="{1DBC26D0-2267-4E19-9F7A-1471ED4EA1E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58;g12471d092c2_0_310">
            <a:extLst>
              <a:ext uri="{FF2B5EF4-FFF2-40B4-BE49-F238E27FC236}">
                <a16:creationId xmlns:a16="http://schemas.microsoft.com/office/drawing/2014/main" id="{A9480147-7DF7-4407-926B-C908EE7E9857}"/>
              </a:ext>
            </a:extLst>
          </p:cNvPr>
          <p:cNvSpPr txBox="1"/>
          <p:nvPr/>
        </p:nvSpPr>
        <p:spPr>
          <a:xfrm>
            <a:off x="214282" y="142858"/>
            <a:ext cx="580551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‘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누가 내 방에 들어왔었나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..’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RFID">
            <a:hlinkClick r:id="" action="ppaction://media"/>
            <a:extLst>
              <a:ext uri="{FF2B5EF4-FFF2-40B4-BE49-F238E27FC236}">
                <a16:creationId xmlns:a16="http://schemas.microsoft.com/office/drawing/2014/main" id="{302D400B-A9F9-48D3-9561-D88DF313C3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832" y="678830"/>
            <a:ext cx="6832053" cy="38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534;p13">
            <a:extLst>
              <a:ext uri="{FF2B5EF4-FFF2-40B4-BE49-F238E27FC236}">
                <a16:creationId xmlns:a16="http://schemas.microsoft.com/office/drawing/2014/main" id="{1DBC26D0-2267-4E19-9F7A-1471ED4EA1E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58;g12471d092c2_0_310">
            <a:extLst>
              <a:ext uri="{FF2B5EF4-FFF2-40B4-BE49-F238E27FC236}">
                <a16:creationId xmlns:a16="http://schemas.microsoft.com/office/drawing/2014/main" id="{FB7EF0AF-4ACC-43FD-BC31-287D589FF222}"/>
              </a:ext>
            </a:extLst>
          </p:cNvPr>
          <p:cNvSpPr txBox="1"/>
          <p:nvPr/>
        </p:nvSpPr>
        <p:spPr>
          <a:xfrm>
            <a:off x="214282" y="142858"/>
            <a:ext cx="580551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‘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누가 내 방에 들어왔었나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..’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77C78C-7714-445A-9123-79E7206A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00" y="-899981"/>
            <a:ext cx="3786300" cy="6291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8030-78D0-46E1-8272-B36F95B0D9EE}"/>
              </a:ext>
            </a:extLst>
          </p:cNvPr>
          <p:cNvSpPr txBox="1"/>
          <p:nvPr/>
        </p:nvSpPr>
        <p:spPr>
          <a:xfrm>
            <a:off x="142043" y="1143000"/>
            <a:ext cx="59401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짧은 시간에 여러 번 찍히는 것을 막기 위해 </a:t>
            </a:r>
            <a:r>
              <a:rPr lang="en-US" altLang="ko-KR" dirty="0" err="1"/>
              <a:t>millis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카드가 찍혔을 때</a:t>
            </a:r>
            <a:endParaRPr lang="en-US" altLang="ko-KR" dirty="0"/>
          </a:p>
          <a:p>
            <a:r>
              <a:rPr lang="en-US" altLang="ko-KR" dirty="0" err="1"/>
              <a:t>securitystate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‘0’</a:t>
            </a:r>
            <a:r>
              <a:rPr lang="ko-KR" altLang="en-US" dirty="0"/>
              <a:t>이면</a:t>
            </a:r>
            <a:r>
              <a:rPr lang="en-US" altLang="ko-KR" dirty="0"/>
              <a:t>( </a:t>
            </a:r>
            <a:r>
              <a:rPr lang="ko-KR" altLang="en-US" dirty="0"/>
              <a:t>경비모드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	UID</a:t>
            </a:r>
            <a:r>
              <a:rPr lang="ko-KR" altLang="en-US" dirty="0"/>
              <a:t> 일치하면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MsTimer2</a:t>
            </a:r>
            <a:r>
              <a:rPr lang="ko-KR" altLang="en-US" dirty="0"/>
              <a:t>를 이용해 </a:t>
            </a:r>
            <a:r>
              <a:rPr lang="ko-KR" altLang="en-US" dirty="0" err="1"/>
              <a:t>내부인터럽트</a:t>
            </a:r>
            <a:r>
              <a:rPr lang="ko-KR" altLang="en-US" dirty="0"/>
              <a:t> 시작</a:t>
            </a:r>
            <a:endParaRPr lang="en-US" altLang="ko-KR" dirty="0"/>
          </a:p>
          <a:p>
            <a:r>
              <a:rPr lang="en-US" altLang="ko-KR" dirty="0"/>
              <a:t>		         </a:t>
            </a:r>
            <a:r>
              <a:rPr lang="ko-KR" altLang="en-US" dirty="0"/>
              <a:t>사람 감지 시작</a:t>
            </a:r>
            <a:endParaRPr lang="en-US" altLang="ko-KR" dirty="0"/>
          </a:p>
          <a:p>
            <a:r>
              <a:rPr lang="en-US" altLang="ko-KR" dirty="0"/>
              <a:t>		         </a:t>
            </a:r>
            <a:r>
              <a:rPr lang="en-US" altLang="ko-KR" dirty="0" err="1"/>
              <a:t>securitystate</a:t>
            </a:r>
            <a:r>
              <a:rPr lang="en-US" altLang="ko-KR" dirty="0"/>
              <a:t> 1</a:t>
            </a:r>
            <a:r>
              <a:rPr lang="ko-KR" altLang="en-US" dirty="0"/>
              <a:t>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securitystate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‘1’</a:t>
            </a:r>
            <a:r>
              <a:rPr lang="ko-KR" altLang="en-US" dirty="0"/>
              <a:t>이면</a:t>
            </a:r>
            <a:r>
              <a:rPr lang="en-US" altLang="ko-KR" dirty="0"/>
              <a:t>( </a:t>
            </a:r>
            <a:r>
              <a:rPr lang="ko-KR" altLang="en-US" dirty="0"/>
              <a:t>경비모드</a:t>
            </a:r>
            <a:r>
              <a:rPr lang="en-US" altLang="ko-KR" dirty="0"/>
              <a:t>O)</a:t>
            </a:r>
          </a:p>
          <a:p>
            <a:r>
              <a:rPr lang="en-US" altLang="ko-KR" dirty="0"/>
              <a:t>	UID</a:t>
            </a:r>
            <a:r>
              <a:rPr lang="ko-KR" altLang="en-US" dirty="0"/>
              <a:t> 일치하면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내부인터럽트</a:t>
            </a:r>
            <a:r>
              <a:rPr lang="ko-KR" altLang="en-US" dirty="0"/>
              <a:t> 동작 중단</a:t>
            </a:r>
            <a:endParaRPr lang="en-US" altLang="ko-KR" dirty="0"/>
          </a:p>
          <a:p>
            <a:r>
              <a:rPr lang="en-US" altLang="ko-KR" dirty="0"/>
              <a:t>		        </a:t>
            </a:r>
            <a:r>
              <a:rPr lang="ko-KR" altLang="en-US" dirty="0"/>
              <a:t>사람 감지 중단</a:t>
            </a:r>
            <a:endParaRPr lang="en-US" altLang="ko-KR" dirty="0"/>
          </a:p>
          <a:p>
            <a:r>
              <a:rPr lang="en-US" altLang="ko-KR" dirty="0"/>
              <a:t>		         </a:t>
            </a:r>
            <a:r>
              <a:rPr lang="en-US" altLang="ko-KR" dirty="0" err="1"/>
              <a:t>securitystate</a:t>
            </a:r>
            <a:r>
              <a:rPr lang="en-US" altLang="ko-KR" dirty="0"/>
              <a:t> 0</a:t>
            </a:r>
            <a:r>
              <a:rPr lang="ko-KR" altLang="en-US" dirty="0"/>
              <a:t>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99A24B-CB51-473E-B208-EA01ED4998C9}"/>
              </a:ext>
            </a:extLst>
          </p:cNvPr>
          <p:cNvSpPr/>
          <p:nvPr/>
        </p:nvSpPr>
        <p:spPr>
          <a:xfrm>
            <a:off x="7471528" y="212131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</p:spTree>
    <p:extLst>
      <p:ext uri="{BB962C8B-B14F-4D97-AF65-F5344CB8AC3E}">
        <p14:creationId xmlns:p14="http://schemas.microsoft.com/office/powerpoint/2010/main" val="108319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534;p13">
            <a:extLst>
              <a:ext uri="{FF2B5EF4-FFF2-40B4-BE49-F238E27FC236}">
                <a16:creationId xmlns:a16="http://schemas.microsoft.com/office/drawing/2014/main" id="{1DBC26D0-2267-4E19-9F7A-1471ED4EA1E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및 코드 분석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58;g12471d092c2_0_310">
            <a:extLst>
              <a:ext uri="{FF2B5EF4-FFF2-40B4-BE49-F238E27FC236}">
                <a16:creationId xmlns:a16="http://schemas.microsoft.com/office/drawing/2014/main" id="{A9480147-7DF7-4407-926B-C908EE7E9857}"/>
              </a:ext>
            </a:extLst>
          </p:cNvPr>
          <p:cNvSpPr txBox="1"/>
          <p:nvPr/>
        </p:nvSpPr>
        <p:spPr>
          <a:xfrm>
            <a:off x="214282" y="142858"/>
            <a:ext cx="580551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</a:t>
            </a:r>
            <a:r>
              <a:rPr 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 </a:t>
            </a: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</a:t>
            </a: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‘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누가 내 방에 들어왔었나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..’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825F46-4612-402A-A4F2-B80C3168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721" y="926709"/>
            <a:ext cx="5785152" cy="4245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83B43-0D52-40A2-96E9-077F7641F3BF}"/>
              </a:ext>
            </a:extLst>
          </p:cNvPr>
          <p:cNvSpPr txBox="1"/>
          <p:nvPr/>
        </p:nvSpPr>
        <p:spPr>
          <a:xfrm>
            <a:off x="0" y="854574"/>
            <a:ext cx="51775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인터럽트 발생할 때마다 사람 감지 여부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음파센서의 측정거리가 일정수준 이하이고 신체감지센서가 감지하게 되면 감지된 시간을 </a:t>
            </a:r>
            <a:r>
              <a:rPr lang="en-US" altLang="ko-KR" dirty="0"/>
              <a:t>Uno1</a:t>
            </a:r>
            <a:r>
              <a:rPr lang="ko-KR" altLang="en-US" dirty="0"/>
              <a:t>로 전송하게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RCT</a:t>
            </a:r>
            <a:r>
              <a:rPr lang="ko-KR" altLang="en-US" dirty="0"/>
              <a:t>모듈은 </a:t>
            </a:r>
            <a:r>
              <a:rPr lang="en-US" altLang="ko-KR" dirty="0"/>
              <a:t>MFRC522</a:t>
            </a:r>
            <a:r>
              <a:rPr lang="ko-KR" altLang="en-US" dirty="0"/>
              <a:t>라이브러리를 사용하여 시간 값을 </a:t>
            </a:r>
            <a:r>
              <a:rPr lang="ko-KR" altLang="en-US" dirty="0" err="1"/>
              <a:t>얻어옴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F50F5DA-0957-43B9-B74A-05223F32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14" y="2311704"/>
            <a:ext cx="3526381" cy="28317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7B3065-5D9C-4332-BA8E-FEF9ED9A2DDB}"/>
              </a:ext>
            </a:extLst>
          </p:cNvPr>
          <p:cNvSpPr/>
          <p:nvPr/>
        </p:nvSpPr>
        <p:spPr>
          <a:xfrm>
            <a:off x="7519439" y="142858"/>
            <a:ext cx="1569554" cy="523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Arduino Uno _ 2</a:t>
            </a:r>
          </a:p>
        </p:txBody>
      </p:sp>
    </p:spTree>
    <p:extLst>
      <p:ext uri="{BB962C8B-B14F-4D97-AF65-F5344CB8AC3E}">
        <p14:creationId xmlns:p14="http://schemas.microsoft.com/office/powerpoint/2010/main" val="865874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471d092c2_0_1"/>
          <p:cNvSpPr/>
          <p:nvPr/>
        </p:nvSpPr>
        <p:spPr>
          <a:xfrm>
            <a:off x="2915816" y="2067694"/>
            <a:ext cx="3312300" cy="10080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7" name="Google Shape;327;g12471d092c2_0_1"/>
          <p:cNvCxnSpPr/>
          <p:nvPr/>
        </p:nvCxnSpPr>
        <p:spPr>
          <a:xfrm rot="10800000" flipH="1">
            <a:off x="0" y="3075900"/>
            <a:ext cx="2915700" cy="206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g12471d092c2_0_1"/>
          <p:cNvCxnSpPr/>
          <p:nvPr/>
        </p:nvCxnSpPr>
        <p:spPr>
          <a:xfrm rot="10800000" flipH="1">
            <a:off x="6228184" y="94"/>
            <a:ext cx="2915700" cy="206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E84BBF10-DBFA-4DFB-8B90-239959ED5D21}"/>
              </a:ext>
            </a:extLst>
          </p:cNvPr>
          <p:cNvSpPr txBox="1"/>
          <p:nvPr/>
        </p:nvSpPr>
        <p:spPr>
          <a:xfrm>
            <a:off x="3331355" y="2033105"/>
            <a:ext cx="248122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발생한 문제 및 해결 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2915816" y="2067694"/>
            <a:ext cx="3312300" cy="10080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 rot="10800000" flipH="1">
            <a:off x="0" y="3075806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3"/>
          <p:cNvCxnSpPr/>
          <p:nvPr/>
        </p:nvCxnSpPr>
        <p:spPr>
          <a:xfrm rot="10800000" flipH="1">
            <a:off x="6228184" y="0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3"/>
          <p:cNvSpPr txBox="1"/>
          <p:nvPr/>
        </p:nvSpPr>
        <p:spPr>
          <a:xfrm>
            <a:off x="3331355" y="1940772"/>
            <a:ext cx="248122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Chapter 1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제작 </a:t>
            </a:r>
            <a:r>
              <a:rPr lang="ko-KR" sz="2400" dirty="0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471d092c2_0_410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12471d092c2_0_410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g12471d092c2_0_410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g12471d092c2_0_410"/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 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#1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534;p13">
            <a:extLst>
              <a:ext uri="{FF2B5EF4-FFF2-40B4-BE49-F238E27FC236}">
                <a16:creationId xmlns:a16="http://schemas.microsoft.com/office/drawing/2014/main" id="{16AC13D5-4DBC-42FE-93B4-BA4EE26D6D29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발생문제1">
            <a:hlinkClick r:id="" action="ppaction://media"/>
            <a:extLst>
              <a:ext uri="{FF2B5EF4-FFF2-40B4-BE49-F238E27FC236}">
                <a16:creationId xmlns:a16="http://schemas.microsoft.com/office/drawing/2014/main" id="{8A06F53D-3DB0-4ECE-8F31-F1745CCFF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6090" y="142858"/>
            <a:ext cx="2658060" cy="4724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3342E-24CB-4CA4-834F-D0A1B46DB27D}"/>
              </a:ext>
            </a:extLst>
          </p:cNvPr>
          <p:cNvSpPr txBox="1"/>
          <p:nvPr/>
        </p:nvSpPr>
        <p:spPr>
          <a:xfrm>
            <a:off x="217340" y="907931"/>
            <a:ext cx="7056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루프함수 내에서 </a:t>
            </a:r>
            <a:r>
              <a:rPr lang="en-US" altLang="ko-KR" sz="16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soft_Serial</a:t>
            </a:r>
            <a:r>
              <a:rPr lang="ko-KR" altLang="en-US" sz="16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이용한</a:t>
            </a:r>
            <a:endParaRPr lang="en-US" altLang="ko-KR" sz="16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sz="16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송신시에 </a:t>
            </a:r>
            <a:r>
              <a:rPr lang="ko-KR" altLang="en-US" sz="16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서보</a:t>
            </a:r>
            <a:r>
              <a:rPr lang="ko-KR" altLang="en-US" sz="16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모터가 튀는 현상 발생</a:t>
            </a:r>
            <a:endParaRPr lang="en-US" altLang="ko-KR" sz="16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내부 인터럽트 서비스 루틴에 있는</a:t>
            </a:r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600" dirty="0" err="1">
                <a:latin typeface="Malgun Gothic"/>
                <a:ea typeface="Malgun Gothic"/>
                <a:cs typeface="Malgun Gothic"/>
                <a:sym typeface="Malgun Gothic"/>
              </a:rPr>
              <a:t>soft_Serial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송신시에는 반응 없음</a:t>
            </a:r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471d092c2_0_410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12471d092c2_0_410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g12471d092c2_0_410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g12471d092c2_0_410"/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534;p13">
            <a:extLst>
              <a:ext uri="{FF2B5EF4-FFF2-40B4-BE49-F238E27FC236}">
                <a16:creationId xmlns:a16="http://schemas.microsoft.com/office/drawing/2014/main" id="{16AC13D5-4DBC-42FE-93B4-BA4EE26D6D29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338;g12471d092c2_0_410">
            <a:extLst>
              <a:ext uri="{FF2B5EF4-FFF2-40B4-BE49-F238E27FC236}">
                <a16:creationId xmlns:a16="http://schemas.microsoft.com/office/drawing/2014/main" id="{024AA6C1-2CA5-409D-95A2-856E4418AD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66" y="1379561"/>
            <a:ext cx="6942933" cy="118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40;g12471d092c2_0_410">
            <a:extLst>
              <a:ext uri="{FF2B5EF4-FFF2-40B4-BE49-F238E27FC236}">
                <a16:creationId xmlns:a16="http://schemas.microsoft.com/office/drawing/2014/main" id="{427A2EC7-3CF0-4544-9EA8-EE4C4E76C323}"/>
              </a:ext>
            </a:extLst>
          </p:cNvPr>
          <p:cNvSpPr txBox="1"/>
          <p:nvPr/>
        </p:nvSpPr>
        <p:spPr>
          <a:xfrm>
            <a:off x="603033" y="3615439"/>
            <a:ext cx="793793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데이터 송신 문구 앞뒤로 </a:t>
            </a:r>
            <a:r>
              <a:rPr lang="ko-KR" alt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서보모터를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 끄고 켜는 동작을 추가하여 튀는 현상을 막음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F2C7C-3771-4063-B246-1D641F682D44}"/>
              </a:ext>
            </a:extLst>
          </p:cNvPr>
          <p:cNvSpPr txBox="1"/>
          <p:nvPr/>
        </p:nvSpPr>
        <p:spPr>
          <a:xfrm>
            <a:off x="3163743" y="2840482"/>
            <a:ext cx="373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myServo.detach</a:t>
            </a:r>
            <a:r>
              <a:rPr lang="en-US" altLang="ko-KR" sz="1800" dirty="0"/>
              <a:t>();</a:t>
            </a:r>
          </a:p>
          <a:p>
            <a:r>
              <a:rPr lang="en-US" altLang="ko-KR" sz="1800" dirty="0" err="1"/>
              <a:t>MyServo.attach</a:t>
            </a:r>
            <a:r>
              <a:rPr lang="en-US" altLang="ko-KR" sz="1800" dirty="0"/>
              <a:t>(A0);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6132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71d092c2_0_469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2471d092c2_0_469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8" name="Google Shape;348;g12471d092c2_0_469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g12471d092c2_0_469"/>
          <p:cNvSpPr txBox="1"/>
          <p:nvPr/>
        </p:nvSpPr>
        <p:spPr>
          <a:xfrm>
            <a:off x="82838" y="1014784"/>
            <a:ext cx="7087582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스트링으로 받은 함수를 문자배열로 변환 후 파싱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Malgun Gothic"/>
                <a:ea typeface="Malgun Gothic"/>
                <a:cs typeface="Malgun Gothic"/>
                <a:sym typeface="Malgun Gothic"/>
              </a:rPr>
              <a:t>파싱한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데이터는 전역변수로 선언한 포인터 배열로 보관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개의 서로 다른 데이터를 받으므로 저장하는 포인터 변수도 다르게 선언함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					DATA1[] , DATA2[]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그런데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LCD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출력하는 과정에서 시간데이터를 띄우는 부분에 상태데이터가 뜸</a:t>
            </a:r>
            <a:endParaRPr lang="en-US" altLang="ko-KR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그 반대로 상태데이터가 뜨는 부분에 시간데이터가 뜨진 않음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저장된 값 확인을 했을 때에는 이상 없음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337;g12471d092c2_0_410">
            <a:extLst>
              <a:ext uri="{FF2B5EF4-FFF2-40B4-BE49-F238E27FC236}">
                <a16:creationId xmlns:a16="http://schemas.microsoft.com/office/drawing/2014/main" id="{681F441C-C900-4DB3-8E84-0DA57FDF3709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 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#2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34;p13">
            <a:extLst>
              <a:ext uri="{FF2B5EF4-FFF2-40B4-BE49-F238E27FC236}">
                <a16:creationId xmlns:a16="http://schemas.microsoft.com/office/drawing/2014/main" id="{979F4A12-6EF1-449F-BF36-9CD046088DE5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5CEAB1-6C40-4D1D-AAEC-8C1D891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18" y="0"/>
            <a:ext cx="291638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71d092c2_0_469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2471d092c2_0_469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8" name="Google Shape;348;g12471d092c2_0_469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g12471d092c2_0_469"/>
          <p:cNvSpPr txBox="1"/>
          <p:nvPr/>
        </p:nvSpPr>
        <p:spPr>
          <a:xfrm>
            <a:off x="150014" y="942244"/>
            <a:ext cx="708758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해결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앞에서 </a:t>
            </a:r>
            <a:r>
              <a:rPr lang="ko-KR" alt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설명드린</a:t>
            </a:r>
            <a:endParaRPr lang="en-US" altLang="ko-KR"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latin typeface="Malgun Gothic"/>
                <a:ea typeface="Malgun Gothic"/>
                <a:cs typeface="Malgun Gothic"/>
                <a:sym typeface="Malgun Gothic"/>
              </a:rPr>
              <a:t>indexOf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substring 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altLang="ko-KR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이용한 파싱 방법 사용</a:t>
            </a: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337;g12471d092c2_0_410">
            <a:extLst>
              <a:ext uri="{FF2B5EF4-FFF2-40B4-BE49-F238E27FC236}">
                <a16:creationId xmlns:a16="http://schemas.microsoft.com/office/drawing/2014/main" id="{681F441C-C900-4DB3-8E84-0DA57FDF3709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 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#2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34;p13">
            <a:extLst>
              <a:ext uri="{FF2B5EF4-FFF2-40B4-BE49-F238E27FC236}">
                <a16:creationId xmlns:a16="http://schemas.microsoft.com/office/drawing/2014/main" id="{979F4A12-6EF1-449F-BF36-9CD046088DE5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EC9FDE3-A2C6-4417-BD4C-CCCAB083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58" y="-1"/>
            <a:ext cx="4619735" cy="54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0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471d092c2_0_480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g12471d092c2_0_480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8" name="Google Shape;358;g12471d092c2_0_480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g12471d092c2_0_480"/>
          <p:cNvSpPr txBox="1"/>
          <p:nvPr/>
        </p:nvSpPr>
        <p:spPr>
          <a:xfrm>
            <a:off x="124227" y="700113"/>
            <a:ext cx="69693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LCD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 연결 불가</a:t>
            </a:r>
            <a:endParaRPr lang="en-US" altLang="ko-KR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I2C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통신은 </a:t>
            </a:r>
            <a:r>
              <a:rPr lang="ko-KR" altLang="en-US" dirty="0" err="1">
                <a:latin typeface="Malgun Gothic"/>
                <a:ea typeface="Malgun Gothic"/>
                <a:cs typeface="Malgun Gothic"/>
                <a:sym typeface="Malgun Gothic"/>
              </a:rPr>
              <a:t>슬레이브를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이용하여 통신하는데 모듈의 주소가 동일하면 안됨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LCD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I2C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모듈에 있는 </a:t>
            </a:r>
            <a:r>
              <a:rPr lang="ko-KR" altLang="en-US" dirty="0" err="1">
                <a:latin typeface="Malgun Gothic"/>
                <a:ea typeface="Malgun Gothic"/>
                <a:cs typeface="Malgun Gothic"/>
                <a:sym typeface="Malgun Gothic"/>
              </a:rPr>
              <a:t>주소값을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납땜을 통해서 변경해줌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하나는 기본값인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0x27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다른 하나는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주소를 바꾸는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쌍의 핀 중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개를 연결해줘서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0x24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로 만들어 사용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337;g12471d092c2_0_410">
            <a:extLst>
              <a:ext uri="{FF2B5EF4-FFF2-40B4-BE49-F238E27FC236}">
                <a16:creationId xmlns:a16="http://schemas.microsoft.com/office/drawing/2014/main" id="{6597035D-9217-402B-B8A7-3F62A6A3CDA7}"/>
              </a:ext>
            </a:extLst>
          </p:cNvPr>
          <p:cNvSpPr txBox="1"/>
          <p:nvPr/>
        </p:nvSpPr>
        <p:spPr>
          <a:xfrm>
            <a:off x="214282" y="142858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 </a:t>
            </a:r>
            <a:r>
              <a:rPr lang="en-US" altLang="ko-KR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#3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34;p13">
            <a:extLst>
              <a:ext uri="{FF2B5EF4-FFF2-40B4-BE49-F238E27FC236}">
                <a16:creationId xmlns:a16="http://schemas.microsoft.com/office/drawing/2014/main" id="{2B263C68-0C9A-48FC-B9C5-217548DDAC04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4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문제 및 해결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F6ABD55A-56DC-435E-8E1F-6350AF0B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92" y="0"/>
            <a:ext cx="2578808" cy="3438411"/>
          </a:xfrm>
          <a:prstGeom prst="rect">
            <a:avLst/>
          </a:prstGeom>
        </p:spPr>
      </p:pic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8A46FCC4-4EC1-4EBC-AA59-6BB06860F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852" y="1603572"/>
            <a:ext cx="2500395" cy="33338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/>
          <p:nvPr/>
        </p:nvSpPr>
        <p:spPr>
          <a:xfrm>
            <a:off x="0" y="4371950"/>
            <a:ext cx="9144000" cy="77155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1833525" y="1914516"/>
            <a:ext cx="540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04F4A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600">
              <a:solidFill>
                <a:srgbClr val="504F4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71d092c2_0_93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" name="Google Shape;128;g12471d092c2_0_93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g12471d092c2_0_93"/>
          <p:cNvSpPr txBox="1"/>
          <p:nvPr/>
        </p:nvSpPr>
        <p:spPr>
          <a:xfrm>
            <a:off x="290482" y="142858"/>
            <a:ext cx="49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목적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12471d092c2_0_93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534;p13">
            <a:extLst>
              <a:ext uri="{FF2B5EF4-FFF2-40B4-BE49-F238E27FC236}">
                <a16:creationId xmlns:a16="http://schemas.microsoft.com/office/drawing/2014/main" id="{02A0D97B-47AF-4910-84AB-B5AE0D6A49C7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1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목적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AE388-01DC-4C8F-89AC-A9EEF533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01" y="2457178"/>
            <a:ext cx="3433826" cy="1914772"/>
          </a:xfrm>
          <a:prstGeom prst="rect">
            <a:avLst/>
          </a:prstGeom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EA5C1F2A-D598-425D-A341-40AAEB2C03C6}"/>
              </a:ext>
            </a:extLst>
          </p:cNvPr>
          <p:cNvSpPr/>
          <p:nvPr/>
        </p:nvSpPr>
        <p:spPr>
          <a:xfrm rot="21376104">
            <a:off x="985527" y="1116623"/>
            <a:ext cx="3000054" cy="1750548"/>
          </a:xfrm>
          <a:prstGeom prst="cloudCallout">
            <a:avLst>
              <a:gd name="adj1" fmla="val 57644"/>
              <a:gd name="adj2" fmla="val 615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침대에서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나가기 싫다</a:t>
            </a:r>
            <a:r>
              <a:rPr lang="en-US" altLang="ko-KR" sz="2400" dirty="0">
                <a:solidFill>
                  <a:schemeClr val="tx1"/>
                </a:solidFill>
              </a:rPr>
              <a:t>..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4187533-BA81-430E-BE0D-5FB9DA695E32}"/>
              </a:ext>
            </a:extLst>
          </p:cNvPr>
          <p:cNvSpPr/>
          <p:nvPr/>
        </p:nvSpPr>
        <p:spPr>
          <a:xfrm rot="617096">
            <a:off x="4968709" y="431079"/>
            <a:ext cx="3000054" cy="1750548"/>
          </a:xfrm>
          <a:prstGeom prst="cloudCallout">
            <a:avLst>
              <a:gd name="adj1" fmla="val -16852"/>
              <a:gd name="adj2" fmla="val 919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불끄기</a:t>
            </a:r>
            <a:r>
              <a:rPr lang="ko-KR" altLang="en-US" sz="2400" dirty="0">
                <a:solidFill>
                  <a:schemeClr val="tx1"/>
                </a:solidFill>
              </a:rPr>
              <a:t> 귀찮네</a:t>
            </a:r>
            <a:r>
              <a:rPr lang="en-US" altLang="ko-KR" sz="2400" dirty="0">
                <a:solidFill>
                  <a:schemeClr val="tx1"/>
                </a:solidFill>
              </a:rPr>
              <a:t>..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24;g12471d092c2_0_93">
            <a:extLst>
              <a:ext uri="{FF2B5EF4-FFF2-40B4-BE49-F238E27FC236}">
                <a16:creationId xmlns:a16="http://schemas.microsoft.com/office/drawing/2014/main" id="{D2E033EF-C807-49CA-B7A5-01D97B4F3A38}"/>
              </a:ext>
            </a:extLst>
          </p:cNvPr>
          <p:cNvGrpSpPr/>
          <p:nvPr/>
        </p:nvGrpSpPr>
        <p:grpSpPr>
          <a:xfrm>
            <a:off x="765580" y="548626"/>
            <a:ext cx="7491538" cy="3714822"/>
            <a:chOff x="5796136" y="914827"/>
            <a:chExt cx="2903134" cy="2881047"/>
          </a:xfrm>
        </p:grpSpPr>
        <p:sp>
          <p:nvSpPr>
            <p:cNvPr id="14" name="Google Shape;125;g12471d092c2_0_93">
              <a:extLst>
                <a:ext uri="{FF2B5EF4-FFF2-40B4-BE49-F238E27FC236}">
                  <a16:creationId xmlns:a16="http://schemas.microsoft.com/office/drawing/2014/main" id="{7454114B-929E-4F3D-B6E5-BDAB1D415112}"/>
                </a:ext>
              </a:extLst>
            </p:cNvPr>
            <p:cNvSpPr/>
            <p:nvPr/>
          </p:nvSpPr>
          <p:spPr>
            <a:xfrm>
              <a:off x="5796136" y="987574"/>
              <a:ext cx="2903100" cy="2808300"/>
            </a:xfrm>
            <a:prstGeom prst="snip2DiagRect">
              <a:avLst>
                <a:gd name="adj1" fmla="val 0"/>
                <a:gd name="adj2" fmla="val 20983"/>
              </a:avLst>
            </a:prstGeom>
            <a:solidFill>
              <a:srgbClr val="F2F2F2">
                <a:alpha val="5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26;g12471d092c2_0_93">
              <a:extLst>
                <a:ext uri="{FF2B5EF4-FFF2-40B4-BE49-F238E27FC236}">
                  <a16:creationId xmlns:a16="http://schemas.microsoft.com/office/drawing/2014/main" id="{2A1DB0CC-CA1F-43D8-BF2A-4CC0392C3180}"/>
                </a:ext>
              </a:extLst>
            </p:cNvPr>
            <p:cNvSpPr/>
            <p:nvPr/>
          </p:nvSpPr>
          <p:spPr>
            <a:xfrm>
              <a:off x="8123270" y="914827"/>
              <a:ext cx="576000" cy="598800"/>
            </a:xfrm>
            <a:prstGeom prst="rtTriangle">
              <a:avLst/>
            </a:prstGeom>
            <a:solidFill>
              <a:srgbClr val="504F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Google Shape;130;g12471d092c2_0_93">
            <a:extLst>
              <a:ext uri="{FF2B5EF4-FFF2-40B4-BE49-F238E27FC236}">
                <a16:creationId xmlns:a16="http://schemas.microsoft.com/office/drawing/2014/main" id="{3FCEDEA9-BEE4-49A2-A298-6020FC5DF645}"/>
              </a:ext>
            </a:extLst>
          </p:cNvPr>
          <p:cNvSpPr/>
          <p:nvPr/>
        </p:nvSpPr>
        <p:spPr>
          <a:xfrm rot="-2845855">
            <a:off x="528322" y="977935"/>
            <a:ext cx="360100" cy="700868"/>
          </a:xfrm>
          <a:prstGeom prst="rect">
            <a:avLst/>
          </a:prstGeom>
          <a:solidFill>
            <a:srgbClr val="FFC000">
              <a:alpha val="1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31;g12471d092c2_0_93">
            <a:extLst>
              <a:ext uri="{FF2B5EF4-FFF2-40B4-BE49-F238E27FC236}">
                <a16:creationId xmlns:a16="http://schemas.microsoft.com/office/drawing/2014/main" id="{61BAAE4B-4DD3-4DEF-BF91-D8444FF9C440}"/>
              </a:ext>
            </a:extLst>
          </p:cNvPr>
          <p:cNvSpPr/>
          <p:nvPr/>
        </p:nvSpPr>
        <p:spPr>
          <a:xfrm rot="-4672513">
            <a:off x="8202483" y="3671200"/>
            <a:ext cx="359929" cy="700791"/>
          </a:xfrm>
          <a:prstGeom prst="rect">
            <a:avLst/>
          </a:prstGeom>
          <a:solidFill>
            <a:srgbClr val="FFC000">
              <a:alpha val="1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12471d092c2_0_13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12471d092c2_0_13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g12471d092c2_0_13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g12471d092c2_0_132"/>
          <p:cNvSpPr txBox="1"/>
          <p:nvPr/>
        </p:nvSpPr>
        <p:spPr>
          <a:xfrm>
            <a:off x="290482" y="142858"/>
            <a:ext cx="49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목적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12471d092c2_0_132"/>
          <p:cNvSpPr txBox="1"/>
          <p:nvPr/>
        </p:nvSpPr>
        <p:spPr>
          <a:xfrm>
            <a:off x="837502" y="786393"/>
            <a:ext cx="7468995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전등 스위치 및 커튼 원격 조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작</a:t>
            </a:r>
            <a:endParaRPr lang="en-US" altLang="ko-KR"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전등 스위치 </a:t>
            </a: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 err="1">
                <a:latin typeface="Malgun Gothic"/>
                <a:ea typeface="Malgun Gothic"/>
                <a:cs typeface="Malgun Gothic"/>
                <a:sym typeface="Malgun Gothic"/>
              </a:rPr>
              <a:t>서보모터를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 이용한 물리적인 스위치 조작</a:t>
            </a:r>
            <a:endParaRPr lang="en-US" altLang="ko-KR" sz="1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커튼 </a:t>
            </a: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100" b="1" dirty="0" err="1">
                <a:latin typeface="Malgun Gothic"/>
                <a:ea typeface="Malgun Gothic"/>
                <a:cs typeface="Malgun Gothic"/>
                <a:sym typeface="Malgun Gothic"/>
              </a:rPr>
              <a:t>스탭모터를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 이용한 전동 블라인드 </a:t>
            </a:r>
            <a:endParaRPr lang="en-US" altLang="ko-KR" sz="1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휴대폰 충전 여부 확인</a:t>
            </a:r>
            <a:endParaRPr lang="en-US" altLang="ko-KR"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0" lvl="3">
              <a:lnSpc>
                <a:spcPct val="150000"/>
              </a:lnSpc>
              <a:buSzPts val="1600"/>
            </a:pP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조도센서를 이용한 충전 여부 확인</a:t>
            </a:r>
            <a:endParaRPr lang="en-US" altLang="ko-KR"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 내 방에 누가 들어왔었나</a:t>
            </a: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r>
              <a:rPr 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endParaRPr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카드 태그를 통한 ‘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감지 활동</a:t>
            </a:r>
            <a:r>
              <a:rPr 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활성화</a:t>
            </a:r>
            <a:endParaRPr sz="1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방문자</a:t>
            </a:r>
            <a:r>
              <a:rPr lang="ko-KR" sz="1100" b="1" dirty="0">
                <a:latin typeface="Malgun Gothic"/>
                <a:ea typeface="Malgun Gothic"/>
                <a:cs typeface="Malgun Gothic"/>
                <a:sym typeface="Malgun Gothic"/>
              </a:rPr>
              <a:t> 감지 및 실시간 </a:t>
            </a:r>
            <a:r>
              <a:rPr lang="ko-KR" altLang="en-US" sz="1100" b="1" dirty="0">
                <a:latin typeface="Malgun Gothic"/>
                <a:ea typeface="Malgun Gothic"/>
                <a:cs typeface="Malgun Gothic"/>
                <a:sym typeface="Malgun Gothic"/>
              </a:rPr>
              <a:t>시간 기록</a:t>
            </a:r>
            <a:endParaRPr sz="1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534;p13">
            <a:extLst>
              <a:ext uri="{FF2B5EF4-FFF2-40B4-BE49-F238E27FC236}">
                <a16:creationId xmlns:a16="http://schemas.microsoft.com/office/drawing/2014/main" id="{0A966520-FCAF-45F9-90C2-890B7CB3C3C6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1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목적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2915816" y="2067694"/>
            <a:ext cx="3312368" cy="1008112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10"/>
          <p:cNvCxnSpPr/>
          <p:nvPr/>
        </p:nvCxnSpPr>
        <p:spPr>
          <a:xfrm rot="10800000" flipH="1">
            <a:off x="0" y="3075806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0"/>
          <p:cNvCxnSpPr/>
          <p:nvPr/>
        </p:nvCxnSpPr>
        <p:spPr>
          <a:xfrm rot="10800000" flipH="1">
            <a:off x="6228184" y="0"/>
            <a:ext cx="2915816" cy="2067694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58586A2D-9E51-4B29-8937-D868FDA421A6}"/>
              </a:ext>
            </a:extLst>
          </p:cNvPr>
          <p:cNvSpPr txBox="1"/>
          <p:nvPr/>
        </p:nvSpPr>
        <p:spPr>
          <a:xfrm>
            <a:off x="3331355" y="1940772"/>
            <a:ext cx="248122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Chapter 2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71d092c2_0_15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12471d092c2_0_15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g12471d092c2_0_15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g12471d092c2_0_152"/>
          <p:cNvSpPr txBox="1"/>
          <p:nvPr/>
        </p:nvSpPr>
        <p:spPr>
          <a:xfrm>
            <a:off x="252382" y="165718"/>
            <a:ext cx="49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34;p13">
            <a:extLst>
              <a:ext uri="{FF2B5EF4-FFF2-40B4-BE49-F238E27FC236}">
                <a16:creationId xmlns:a16="http://schemas.microsoft.com/office/drawing/2014/main" id="{0C19CFC3-0A7C-4AA6-B7C0-5ED775A5178B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2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81;g12471d092c2_0_152">
            <a:extLst>
              <a:ext uri="{FF2B5EF4-FFF2-40B4-BE49-F238E27FC236}">
                <a16:creationId xmlns:a16="http://schemas.microsoft.com/office/drawing/2014/main" id="{7ED6770E-CD7A-4D4B-B81C-4BBFAC5DB028}"/>
              </a:ext>
            </a:extLst>
          </p:cNvPr>
          <p:cNvSpPr/>
          <p:nvPr/>
        </p:nvSpPr>
        <p:spPr>
          <a:xfrm>
            <a:off x="602713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7" name="Google Shape;181;g12471d092c2_0_152">
            <a:extLst>
              <a:ext uri="{FF2B5EF4-FFF2-40B4-BE49-F238E27FC236}">
                <a16:creationId xmlns:a16="http://schemas.microsoft.com/office/drawing/2014/main" id="{73719D15-39CD-42DB-BB5E-2B525F4DF5C0}"/>
              </a:ext>
            </a:extLst>
          </p:cNvPr>
          <p:cNvSpPr/>
          <p:nvPr/>
        </p:nvSpPr>
        <p:spPr>
          <a:xfrm>
            <a:off x="146466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8" name="Google Shape;182;g12471d092c2_0_152">
            <a:extLst>
              <a:ext uri="{FF2B5EF4-FFF2-40B4-BE49-F238E27FC236}">
                <a16:creationId xmlns:a16="http://schemas.microsoft.com/office/drawing/2014/main" id="{F0394214-B32E-435B-B554-F41BCE952434}"/>
              </a:ext>
            </a:extLst>
          </p:cNvPr>
          <p:cNvSpPr/>
          <p:nvPr/>
        </p:nvSpPr>
        <p:spPr>
          <a:xfrm>
            <a:off x="877821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9" name="Google Shape;182;g12471d092c2_0_152">
            <a:extLst>
              <a:ext uri="{FF2B5EF4-FFF2-40B4-BE49-F238E27FC236}">
                <a16:creationId xmlns:a16="http://schemas.microsoft.com/office/drawing/2014/main" id="{D67B0795-9592-43CB-8DC2-506267D78821}"/>
              </a:ext>
            </a:extLst>
          </p:cNvPr>
          <p:cNvSpPr/>
          <p:nvPr/>
        </p:nvSpPr>
        <p:spPr>
          <a:xfrm>
            <a:off x="2362905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LCD_2</a:t>
            </a:r>
            <a:endParaRPr sz="1100" b="1" dirty="0"/>
          </a:p>
        </p:txBody>
      </p:sp>
      <p:sp>
        <p:nvSpPr>
          <p:cNvPr id="31" name="Google Shape;182;g12471d092c2_0_152">
            <a:extLst>
              <a:ext uri="{FF2B5EF4-FFF2-40B4-BE49-F238E27FC236}">
                <a16:creationId xmlns:a16="http://schemas.microsoft.com/office/drawing/2014/main" id="{719CF636-B1C0-4FFD-8F1F-00AF078EC225}"/>
              </a:ext>
            </a:extLst>
          </p:cNvPr>
          <p:cNvSpPr/>
          <p:nvPr/>
        </p:nvSpPr>
        <p:spPr>
          <a:xfrm>
            <a:off x="123441" y="21739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CDS</a:t>
            </a:r>
            <a:endParaRPr sz="11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ABA6775-C077-48F9-A59D-AAF35843A366}"/>
              </a:ext>
            </a:extLst>
          </p:cNvPr>
          <p:cNvSpPr/>
          <p:nvPr/>
        </p:nvSpPr>
        <p:spPr>
          <a:xfrm>
            <a:off x="940302" y="23053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Google Shape;182;g12471d092c2_0_152">
            <a:extLst>
              <a:ext uri="{FF2B5EF4-FFF2-40B4-BE49-F238E27FC236}">
                <a16:creationId xmlns:a16="http://schemas.microsoft.com/office/drawing/2014/main" id="{E953026A-BDC2-4E0E-9E0B-5287854DA778}"/>
              </a:ext>
            </a:extLst>
          </p:cNvPr>
          <p:cNvSpPr/>
          <p:nvPr/>
        </p:nvSpPr>
        <p:spPr>
          <a:xfrm>
            <a:off x="1158931" y="939807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Tact_sitwch_1</a:t>
            </a:r>
            <a:endParaRPr sz="900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744F7C-844B-4352-ABFB-86FBDC828FB5}"/>
              </a:ext>
            </a:extLst>
          </p:cNvPr>
          <p:cNvSpPr/>
          <p:nvPr/>
        </p:nvSpPr>
        <p:spPr>
          <a:xfrm rot="5400000">
            <a:off x="1713419" y="145541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19988C8-4CA1-48ED-BEBF-C3E162BCE8B8}"/>
              </a:ext>
            </a:extLst>
          </p:cNvPr>
          <p:cNvSpPr/>
          <p:nvPr/>
        </p:nvSpPr>
        <p:spPr>
          <a:xfrm rot="5400000">
            <a:off x="2315990" y="146978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Google Shape;182;g12471d092c2_0_152">
            <a:extLst>
              <a:ext uri="{FF2B5EF4-FFF2-40B4-BE49-F238E27FC236}">
                <a16:creationId xmlns:a16="http://schemas.microsoft.com/office/drawing/2014/main" id="{1FA6EFDB-3745-46A7-B27A-F07784BF83C6}"/>
              </a:ext>
            </a:extLst>
          </p:cNvPr>
          <p:cNvSpPr/>
          <p:nvPr/>
        </p:nvSpPr>
        <p:spPr>
          <a:xfrm>
            <a:off x="2258056" y="938199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Tact_sitwch_2</a:t>
            </a:r>
            <a:endParaRPr sz="900" b="1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8EA5418-4791-417A-A798-6125739AF6FF}"/>
              </a:ext>
            </a:extLst>
          </p:cNvPr>
          <p:cNvSpPr/>
          <p:nvPr/>
        </p:nvSpPr>
        <p:spPr>
          <a:xfrm rot="5400000">
            <a:off x="1713419" y="322824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C5B1656-C458-4A83-8E01-BB3CB9057F2B}"/>
              </a:ext>
            </a:extLst>
          </p:cNvPr>
          <p:cNvSpPr/>
          <p:nvPr/>
        </p:nvSpPr>
        <p:spPr>
          <a:xfrm rot="5400000">
            <a:off x="2432183" y="322076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Google Shape;182;g12471d092c2_0_152">
            <a:extLst>
              <a:ext uri="{FF2B5EF4-FFF2-40B4-BE49-F238E27FC236}">
                <a16:creationId xmlns:a16="http://schemas.microsoft.com/office/drawing/2014/main" id="{104D7B6C-683D-4CCA-82E5-AC148C3B4426}"/>
              </a:ext>
            </a:extLst>
          </p:cNvPr>
          <p:cNvSpPr/>
          <p:nvPr/>
        </p:nvSpPr>
        <p:spPr>
          <a:xfrm>
            <a:off x="5798175" y="871852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HC-SR04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초음파 거리센서 </a:t>
            </a:r>
            <a:endParaRPr sz="900" b="1" dirty="0"/>
          </a:p>
        </p:txBody>
      </p:sp>
      <p:sp>
        <p:nvSpPr>
          <p:cNvPr id="41" name="Google Shape;182;g12471d092c2_0_152">
            <a:extLst>
              <a:ext uri="{FF2B5EF4-FFF2-40B4-BE49-F238E27FC236}">
                <a16:creationId xmlns:a16="http://schemas.microsoft.com/office/drawing/2014/main" id="{699FCBB7-6D99-470A-9EC3-0A876E04CFE7}"/>
              </a:ext>
            </a:extLst>
          </p:cNvPr>
          <p:cNvSpPr/>
          <p:nvPr/>
        </p:nvSpPr>
        <p:spPr>
          <a:xfrm>
            <a:off x="6897300" y="870244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1" dirty="0"/>
              <a:t>HC-SR501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/>
              <a:t>인체감지센서</a:t>
            </a:r>
            <a:endParaRPr sz="900" b="1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02EE309-13DE-483E-B7E2-F447D030FB02}"/>
              </a:ext>
            </a:extLst>
          </p:cNvPr>
          <p:cNvSpPr/>
          <p:nvPr/>
        </p:nvSpPr>
        <p:spPr>
          <a:xfrm rot="5400000">
            <a:off x="6320883" y="1432556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727929D-3154-4447-90AB-89F148F562B7}"/>
              </a:ext>
            </a:extLst>
          </p:cNvPr>
          <p:cNvSpPr/>
          <p:nvPr/>
        </p:nvSpPr>
        <p:spPr>
          <a:xfrm rot="5400000">
            <a:off x="6923454" y="1424062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4" name="Google Shape;182;g12471d092c2_0_152">
            <a:extLst>
              <a:ext uri="{FF2B5EF4-FFF2-40B4-BE49-F238E27FC236}">
                <a16:creationId xmlns:a16="http://schemas.microsoft.com/office/drawing/2014/main" id="{8C3AC4FF-9E2F-498D-9B8D-DB63698B217E}"/>
              </a:ext>
            </a:extLst>
          </p:cNvPr>
          <p:cNvSpPr/>
          <p:nvPr/>
        </p:nvSpPr>
        <p:spPr>
          <a:xfrm>
            <a:off x="8307188" y="18188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RCT</a:t>
            </a:r>
            <a:r>
              <a:rPr lang="ko-KR" altLang="en-US" sz="1100" b="1" dirty="0"/>
              <a:t> 모듈</a:t>
            </a:r>
            <a:endParaRPr sz="1100" b="1" dirty="0"/>
          </a:p>
        </p:txBody>
      </p:sp>
      <p:sp>
        <p:nvSpPr>
          <p:cNvPr id="45" name="Google Shape;182;g12471d092c2_0_152">
            <a:extLst>
              <a:ext uri="{FF2B5EF4-FFF2-40B4-BE49-F238E27FC236}">
                <a16:creationId xmlns:a16="http://schemas.microsoft.com/office/drawing/2014/main" id="{8B4CB542-6040-42DF-95E2-A0F157903D3A}"/>
              </a:ext>
            </a:extLst>
          </p:cNvPr>
          <p:cNvSpPr/>
          <p:nvPr/>
        </p:nvSpPr>
        <p:spPr>
          <a:xfrm>
            <a:off x="8307188" y="2523354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RFID</a:t>
            </a:r>
            <a:endParaRPr sz="1100" b="1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E2A1E7D-1401-4206-81C3-A05CFE3F278A}"/>
              </a:ext>
            </a:extLst>
          </p:cNvPr>
          <p:cNvSpPr/>
          <p:nvPr/>
        </p:nvSpPr>
        <p:spPr>
          <a:xfrm rot="10800000">
            <a:off x="7803755" y="19502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D6D19548-E975-4309-B601-C229874D56DE}"/>
              </a:ext>
            </a:extLst>
          </p:cNvPr>
          <p:cNvSpPr/>
          <p:nvPr/>
        </p:nvSpPr>
        <p:spPr>
          <a:xfrm rot="10800000">
            <a:off x="7813364" y="2654818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F20E4DE-176B-4AA6-97ED-A9C35ADB892F}"/>
              </a:ext>
            </a:extLst>
          </p:cNvPr>
          <p:cNvSpPr/>
          <p:nvPr/>
        </p:nvSpPr>
        <p:spPr>
          <a:xfrm rot="5400000">
            <a:off x="6364159" y="324294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6AA068D-CFCA-4EC0-A795-7504F2E00F61}"/>
              </a:ext>
            </a:extLst>
          </p:cNvPr>
          <p:cNvSpPr/>
          <p:nvPr/>
        </p:nvSpPr>
        <p:spPr>
          <a:xfrm rot="5400000">
            <a:off x="6966730" y="323445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1" name="Google Shape;182;g12471d092c2_0_152">
            <a:extLst>
              <a:ext uri="{FF2B5EF4-FFF2-40B4-BE49-F238E27FC236}">
                <a16:creationId xmlns:a16="http://schemas.microsoft.com/office/drawing/2014/main" id="{B005BE58-2042-4E77-9E96-EF1AE02C4C76}"/>
              </a:ext>
            </a:extLst>
          </p:cNvPr>
          <p:cNvSpPr/>
          <p:nvPr/>
        </p:nvSpPr>
        <p:spPr>
          <a:xfrm>
            <a:off x="703437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서보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SG90</a:t>
            </a:r>
          </a:p>
        </p:txBody>
      </p:sp>
      <p:sp>
        <p:nvSpPr>
          <p:cNvPr id="52" name="Google Shape;182;g12471d092c2_0_152">
            <a:extLst>
              <a:ext uri="{FF2B5EF4-FFF2-40B4-BE49-F238E27FC236}">
                <a16:creationId xmlns:a16="http://schemas.microsoft.com/office/drawing/2014/main" id="{3A1A1520-BAFF-4E4D-9EDE-440214E32C95}"/>
              </a:ext>
            </a:extLst>
          </p:cNvPr>
          <p:cNvSpPr/>
          <p:nvPr/>
        </p:nvSpPr>
        <p:spPr>
          <a:xfrm>
            <a:off x="561859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스탭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28BYJ -48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77D1A765-FA59-4B3B-9B1D-A815F3950426}"/>
              </a:ext>
            </a:extLst>
          </p:cNvPr>
          <p:cNvSpPr/>
          <p:nvPr/>
        </p:nvSpPr>
        <p:spPr>
          <a:xfrm rot="10800000">
            <a:off x="343694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0A3543B5-F9F9-4CFB-B94A-B751E37596C9}"/>
              </a:ext>
            </a:extLst>
          </p:cNvPr>
          <p:cNvSpPr/>
          <p:nvPr/>
        </p:nvSpPr>
        <p:spPr>
          <a:xfrm>
            <a:off x="3457447" y="2319954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9239-01D5-4EB3-A09C-4CBADA9053A0}"/>
              </a:ext>
            </a:extLst>
          </p:cNvPr>
          <p:cNvSpPr txBox="1"/>
          <p:nvPr/>
        </p:nvSpPr>
        <p:spPr>
          <a:xfrm>
            <a:off x="4030594" y="1966429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</a:t>
            </a:r>
          </a:p>
        </p:txBody>
      </p:sp>
    </p:spTree>
    <p:extLst>
      <p:ext uri="{BB962C8B-B14F-4D97-AF65-F5344CB8AC3E}">
        <p14:creationId xmlns:p14="http://schemas.microsoft.com/office/powerpoint/2010/main" val="21262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g12471d092c2_0_262"/>
          <p:cNvSpPr txBox="1"/>
          <p:nvPr/>
        </p:nvSpPr>
        <p:spPr>
          <a:xfrm>
            <a:off x="252826" y="165490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 </a:t>
            </a:r>
            <a:r>
              <a:rPr lang="en-US" altLang="ko-KR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: </a:t>
            </a:r>
            <a:r>
              <a:rPr lang="ko-KR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전등 스위치 및 커튼 원격 조정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534;p13">
            <a:extLst>
              <a:ext uri="{FF2B5EF4-FFF2-40B4-BE49-F238E27FC236}">
                <a16:creationId xmlns:a16="http://schemas.microsoft.com/office/drawing/2014/main" id="{A4D27511-822F-4B9B-9D48-153C636170AA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2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602713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146466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5" name="Google Shape;182;g12471d092c2_0_152">
            <a:extLst>
              <a:ext uri="{FF2B5EF4-FFF2-40B4-BE49-F238E27FC236}">
                <a16:creationId xmlns:a16="http://schemas.microsoft.com/office/drawing/2014/main" id="{EEECE1F1-3D27-4C28-94F9-BD3AE011084B}"/>
              </a:ext>
            </a:extLst>
          </p:cNvPr>
          <p:cNvSpPr/>
          <p:nvPr/>
        </p:nvSpPr>
        <p:spPr>
          <a:xfrm>
            <a:off x="877821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9" name="Google Shape;182;g12471d092c2_0_152">
            <a:extLst>
              <a:ext uri="{FF2B5EF4-FFF2-40B4-BE49-F238E27FC236}">
                <a16:creationId xmlns:a16="http://schemas.microsoft.com/office/drawing/2014/main" id="{74B6B3C7-EDE4-4C35-B383-EC8301A42BD5}"/>
              </a:ext>
            </a:extLst>
          </p:cNvPr>
          <p:cNvSpPr/>
          <p:nvPr/>
        </p:nvSpPr>
        <p:spPr>
          <a:xfrm>
            <a:off x="1158931" y="939807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Tact_sitwch_1</a:t>
            </a:r>
            <a:endParaRPr sz="900" b="1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4739F17-9876-4AD1-B633-5A9159927C29}"/>
              </a:ext>
            </a:extLst>
          </p:cNvPr>
          <p:cNvSpPr/>
          <p:nvPr/>
        </p:nvSpPr>
        <p:spPr>
          <a:xfrm rot="5400000">
            <a:off x="1713419" y="145541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43CD981-ADF4-4A26-9866-D82F221EC1BA}"/>
              </a:ext>
            </a:extLst>
          </p:cNvPr>
          <p:cNvSpPr/>
          <p:nvPr/>
        </p:nvSpPr>
        <p:spPr>
          <a:xfrm rot="5400000">
            <a:off x="2315990" y="146978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" name="Google Shape;182;g12471d092c2_0_152">
            <a:extLst>
              <a:ext uri="{FF2B5EF4-FFF2-40B4-BE49-F238E27FC236}">
                <a16:creationId xmlns:a16="http://schemas.microsoft.com/office/drawing/2014/main" id="{8E039E11-27B6-4C52-A5E9-8740A46694C6}"/>
              </a:ext>
            </a:extLst>
          </p:cNvPr>
          <p:cNvSpPr/>
          <p:nvPr/>
        </p:nvSpPr>
        <p:spPr>
          <a:xfrm>
            <a:off x="2258056" y="938199"/>
            <a:ext cx="1021080" cy="351178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Tact_sitwch_2</a:t>
            </a:r>
            <a:endParaRPr sz="900" b="1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E23E8EA-0376-4A79-BE9B-B9A6580BEE6F}"/>
              </a:ext>
            </a:extLst>
          </p:cNvPr>
          <p:cNvSpPr/>
          <p:nvPr/>
        </p:nvSpPr>
        <p:spPr>
          <a:xfrm rot="5400000">
            <a:off x="1713419" y="322824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2D40662-9828-4C1D-A42D-68F5E947B1F8}"/>
              </a:ext>
            </a:extLst>
          </p:cNvPr>
          <p:cNvSpPr/>
          <p:nvPr/>
        </p:nvSpPr>
        <p:spPr>
          <a:xfrm rot="5400000">
            <a:off x="6364159" y="3242947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E5CF5437-3164-4644-A323-26E5FD8924F9}"/>
              </a:ext>
            </a:extLst>
          </p:cNvPr>
          <p:cNvSpPr/>
          <p:nvPr/>
        </p:nvSpPr>
        <p:spPr>
          <a:xfrm rot="5400000">
            <a:off x="6966730" y="3234453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5" name="Google Shape;182;g12471d092c2_0_152">
            <a:extLst>
              <a:ext uri="{FF2B5EF4-FFF2-40B4-BE49-F238E27FC236}">
                <a16:creationId xmlns:a16="http://schemas.microsoft.com/office/drawing/2014/main" id="{1EDD4B20-FE28-4540-B668-FFD6B9BB13F6}"/>
              </a:ext>
            </a:extLst>
          </p:cNvPr>
          <p:cNvSpPr/>
          <p:nvPr/>
        </p:nvSpPr>
        <p:spPr>
          <a:xfrm>
            <a:off x="703437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서보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SG90</a:t>
            </a:r>
          </a:p>
        </p:txBody>
      </p:sp>
      <p:sp>
        <p:nvSpPr>
          <p:cNvPr id="46" name="Google Shape;182;g12471d092c2_0_152">
            <a:extLst>
              <a:ext uri="{FF2B5EF4-FFF2-40B4-BE49-F238E27FC236}">
                <a16:creationId xmlns:a16="http://schemas.microsoft.com/office/drawing/2014/main" id="{33E89F90-8F2D-49FF-8CDE-499CA10F397A}"/>
              </a:ext>
            </a:extLst>
          </p:cNvPr>
          <p:cNvSpPr/>
          <p:nvPr/>
        </p:nvSpPr>
        <p:spPr>
          <a:xfrm>
            <a:off x="5618597" y="3642415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/>
              <a:t>스탭</a:t>
            </a:r>
            <a:r>
              <a:rPr lang="ko-KR" altLang="en-US" sz="1200" b="1" dirty="0"/>
              <a:t> 모터</a:t>
            </a:r>
            <a:endParaRPr lang="en-US" altLang="ko-KR" sz="1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28BYJ -48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A71BF44-A6D5-4C25-96AE-55BE77B32801}"/>
              </a:ext>
            </a:extLst>
          </p:cNvPr>
          <p:cNvSpPr/>
          <p:nvPr/>
        </p:nvSpPr>
        <p:spPr>
          <a:xfrm rot="10800000">
            <a:off x="3436942" y="2553198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8D3B85-9C59-4E1A-B138-96A196A50922}"/>
              </a:ext>
            </a:extLst>
          </p:cNvPr>
          <p:cNvSpPr/>
          <p:nvPr/>
        </p:nvSpPr>
        <p:spPr>
          <a:xfrm>
            <a:off x="3457447" y="2319954"/>
            <a:ext cx="2270115" cy="203239"/>
          </a:xfrm>
          <a:prstGeom prst="rightArrow">
            <a:avLst>
              <a:gd name="adj1" fmla="val 50000"/>
              <a:gd name="adj2" fmla="val 192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D71388-C885-4A16-B973-F2788F1736AA}"/>
              </a:ext>
            </a:extLst>
          </p:cNvPr>
          <p:cNvSpPr txBox="1"/>
          <p:nvPr/>
        </p:nvSpPr>
        <p:spPr>
          <a:xfrm>
            <a:off x="4030594" y="1966429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71d092c2_0_262"/>
          <p:cNvSpPr/>
          <p:nvPr/>
        </p:nvSpPr>
        <p:spPr>
          <a:xfrm>
            <a:off x="0" y="4371950"/>
            <a:ext cx="9144000" cy="771600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2471d092c2_0_262"/>
          <p:cNvSpPr/>
          <p:nvPr/>
        </p:nvSpPr>
        <p:spPr>
          <a:xfrm>
            <a:off x="253212" y="4577432"/>
            <a:ext cx="456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g12471d092c2_0_262"/>
          <p:cNvCxnSpPr/>
          <p:nvPr/>
        </p:nvCxnSpPr>
        <p:spPr>
          <a:xfrm>
            <a:off x="357158" y="571486"/>
            <a:ext cx="3786300" cy="0"/>
          </a:xfrm>
          <a:prstGeom prst="straightConnector1">
            <a:avLst/>
          </a:prstGeom>
          <a:noFill/>
          <a:ln w="9525" cap="flat" cmpd="sng">
            <a:solidFill>
              <a:srgbClr val="504F4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g12471d092c2_0_262"/>
          <p:cNvSpPr txBox="1"/>
          <p:nvPr/>
        </p:nvSpPr>
        <p:spPr>
          <a:xfrm>
            <a:off x="252826" y="165490"/>
            <a:ext cx="49293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기능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 :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휴대폰 충전 여부 확인</a:t>
            </a:r>
            <a:endParaRPr lang="ko-KR" altLang="en-US" sz="7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34;p13">
            <a:extLst>
              <a:ext uri="{FF2B5EF4-FFF2-40B4-BE49-F238E27FC236}">
                <a16:creationId xmlns:a16="http://schemas.microsoft.com/office/drawing/2014/main" id="{A4D27511-822F-4B9B-9D48-153C636170AA}"/>
              </a:ext>
            </a:extLst>
          </p:cNvPr>
          <p:cNvSpPr txBox="1"/>
          <p:nvPr/>
        </p:nvSpPr>
        <p:spPr>
          <a:xfrm>
            <a:off x="285720" y="4500576"/>
            <a:ext cx="2016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2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endParaRPr lang="en-US" altLang="ko-KR" sz="8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81;g12471d092c2_0_152">
            <a:extLst>
              <a:ext uri="{FF2B5EF4-FFF2-40B4-BE49-F238E27FC236}">
                <a16:creationId xmlns:a16="http://schemas.microsoft.com/office/drawing/2014/main" id="{69432A3F-FC1D-458A-9689-AFE9853D3EA3}"/>
              </a:ext>
            </a:extLst>
          </p:cNvPr>
          <p:cNvSpPr/>
          <p:nvPr/>
        </p:nvSpPr>
        <p:spPr>
          <a:xfrm>
            <a:off x="6027137" y="1874468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2</a:t>
            </a:r>
            <a:endParaRPr dirty="0"/>
          </a:p>
        </p:txBody>
      </p:sp>
      <p:sp>
        <p:nvSpPr>
          <p:cNvPr id="24" name="Google Shape;181;g12471d092c2_0_152">
            <a:extLst>
              <a:ext uri="{FF2B5EF4-FFF2-40B4-BE49-F238E27FC236}">
                <a16:creationId xmlns:a16="http://schemas.microsoft.com/office/drawing/2014/main" id="{2BB0EE13-EA26-44D2-AE99-A896201B9DFE}"/>
              </a:ext>
            </a:extLst>
          </p:cNvPr>
          <p:cNvSpPr/>
          <p:nvPr/>
        </p:nvSpPr>
        <p:spPr>
          <a:xfrm>
            <a:off x="1464664" y="1868209"/>
            <a:ext cx="1693208" cy="11504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Uno _ 1</a:t>
            </a:r>
            <a:endParaRPr dirty="0"/>
          </a:p>
        </p:txBody>
      </p:sp>
      <p:sp>
        <p:nvSpPr>
          <p:cNvPr id="25" name="Google Shape;182;g12471d092c2_0_152">
            <a:extLst>
              <a:ext uri="{FF2B5EF4-FFF2-40B4-BE49-F238E27FC236}">
                <a16:creationId xmlns:a16="http://schemas.microsoft.com/office/drawing/2014/main" id="{EEECE1F1-3D27-4C28-94F9-BD3AE011084B}"/>
              </a:ext>
            </a:extLst>
          </p:cNvPr>
          <p:cNvSpPr/>
          <p:nvPr/>
        </p:nvSpPr>
        <p:spPr>
          <a:xfrm>
            <a:off x="877821" y="3655253"/>
            <a:ext cx="1380235" cy="510579"/>
          </a:xfrm>
          <a:prstGeom prst="rect">
            <a:avLst/>
          </a:prstGeom>
          <a:solidFill>
            <a:srgbClr val="FF000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LCD_1</a:t>
            </a:r>
            <a:endParaRPr sz="1100" b="1" dirty="0"/>
          </a:p>
        </p:txBody>
      </p:sp>
      <p:sp>
        <p:nvSpPr>
          <p:cNvPr id="27" name="Google Shape;182;g12471d092c2_0_152">
            <a:extLst>
              <a:ext uri="{FF2B5EF4-FFF2-40B4-BE49-F238E27FC236}">
                <a16:creationId xmlns:a16="http://schemas.microsoft.com/office/drawing/2014/main" id="{108E8655-DC4D-4ACE-BE6F-86E7037C7D7B}"/>
              </a:ext>
            </a:extLst>
          </p:cNvPr>
          <p:cNvSpPr/>
          <p:nvPr/>
        </p:nvSpPr>
        <p:spPr>
          <a:xfrm>
            <a:off x="123441" y="2173917"/>
            <a:ext cx="754380" cy="495314"/>
          </a:xfrm>
          <a:prstGeom prst="rect">
            <a:avLst/>
          </a:prstGeom>
          <a:solidFill>
            <a:srgbClr val="0070C0">
              <a:alpha val="266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/>
              <a:t>CDS</a:t>
            </a:r>
            <a:endParaRPr sz="1100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522BCF1-48D3-430B-A5B5-43421E349AD6}"/>
              </a:ext>
            </a:extLst>
          </p:cNvPr>
          <p:cNvSpPr/>
          <p:nvPr/>
        </p:nvSpPr>
        <p:spPr>
          <a:xfrm>
            <a:off x="940302" y="2305381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E23E8EA-0376-4A79-BE9B-B9A6580BEE6F}"/>
              </a:ext>
            </a:extLst>
          </p:cNvPr>
          <p:cNvSpPr/>
          <p:nvPr/>
        </p:nvSpPr>
        <p:spPr>
          <a:xfrm rot="5400000">
            <a:off x="1713419" y="3228240"/>
            <a:ext cx="440440" cy="232386"/>
          </a:xfrm>
          <a:prstGeom prst="rightArrow">
            <a:avLst/>
          </a:prstGeom>
          <a:solidFill>
            <a:schemeClr val="tx1">
              <a:alpha val="2667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ko-KR" altLang="en-US" sz="1100" b="1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559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1393</Words>
  <Application>Microsoft Office PowerPoint</Application>
  <PresentationFormat>화면 슬라이드 쇼(16:9)</PresentationFormat>
  <Paragraphs>350</Paragraphs>
  <Slides>35</Slides>
  <Notes>35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Silvan Atmosphere</dc:creator>
  <cp:lastModifiedBy>Patrick Cox</cp:lastModifiedBy>
  <cp:revision>99</cp:revision>
  <dcterms:created xsi:type="dcterms:W3CDTF">2016-10-22T13:57:22Z</dcterms:created>
  <dcterms:modified xsi:type="dcterms:W3CDTF">2022-04-15T05:56:48Z</dcterms:modified>
</cp:coreProperties>
</file>